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6" r:id="rId2"/>
    <p:sldId id="257" r:id="rId3"/>
    <p:sldId id="258" r:id="rId4"/>
    <p:sldId id="259" r:id="rId5"/>
    <p:sldId id="261" r:id="rId6"/>
    <p:sldId id="260" r:id="rId7"/>
    <p:sldId id="262" r:id="rId8"/>
    <p:sldId id="264" r:id="rId9"/>
    <p:sldId id="263"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CDD170-BFA3-4183-A21E-BB8240671985}" type="datetimeFigureOut">
              <a:rPr lang="it-IT" smtClean="0"/>
              <a:pPr/>
              <a:t>23/12/2019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C4DED6-5E36-4DC7-B202-62D14E08D0D5}"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414985A8-71B0-45AC-BFCE-DCE82B64BB4F}" type="datetime1">
              <a:rPr lang="it-IT" smtClean="0"/>
              <a:pPr/>
              <a:t>23/12/2019</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95C12B61-D6CD-4692-8C3A-0D95D0377F02}"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548DE353-6DB8-4195-BAA6-20F9AEF368B3}" type="datetime1">
              <a:rPr lang="it-IT" smtClean="0"/>
              <a:pPr/>
              <a:t>23/12/2019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95C12B61-D6CD-4692-8C3A-0D95D0377F02}"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B18AED72-7727-44A0-8EA8-E0C2100C92B0}" type="datetime1">
              <a:rPr lang="it-IT" smtClean="0"/>
              <a:pPr/>
              <a:t>23/12/2019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95C12B61-D6CD-4692-8C3A-0D95D0377F02}"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FAE61C1-7FD3-4C83-8C15-6E6FE09EA014}" type="datetime1">
              <a:rPr lang="it-IT" smtClean="0"/>
              <a:pPr/>
              <a:t>23/12/2019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95C12B61-D6CD-4692-8C3A-0D95D0377F02}"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55F184D0-A823-4D2E-8811-457608BEA135}" type="datetime1">
              <a:rPr lang="it-IT" smtClean="0"/>
              <a:pPr/>
              <a:t>23/12/2019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95C12B61-D6CD-4692-8C3A-0D95D0377F02}"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11F5A5AE-0DD6-4E4F-B9DB-5CEB4A0CAA90}" type="datetime1">
              <a:rPr lang="it-IT" smtClean="0"/>
              <a:pPr/>
              <a:t>23/12/2019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95C12B61-D6CD-4692-8C3A-0D95D0377F02}"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89FC39B5-A930-44B4-9ECA-6557CF911497}" type="datetime1">
              <a:rPr lang="it-IT" smtClean="0"/>
              <a:pPr/>
              <a:t>23/12/2019</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95C12B61-D6CD-4692-8C3A-0D95D0377F02}"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D131B604-FD68-4063-A3DA-E127E0C30DDA}" type="datetime1">
              <a:rPr lang="it-IT" smtClean="0"/>
              <a:pPr/>
              <a:t>23/12/2019</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95C12B61-D6CD-4692-8C3A-0D95D0377F02}"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850EE292-6CF5-4422-9F6E-55754FA35368}" type="datetime1">
              <a:rPr lang="it-IT" smtClean="0"/>
              <a:pPr/>
              <a:t>23/12/2019</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95C12B61-D6CD-4692-8C3A-0D95D0377F02}"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1C144F27-F30B-4D58-9D13-B5592B773329}" type="datetime1">
              <a:rPr lang="it-IT" smtClean="0"/>
              <a:pPr/>
              <a:t>23/12/2019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95C12B61-D6CD-4692-8C3A-0D95D0377F02}"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6FAC0D60-F699-44F0-959C-C3C90258BB76}" type="datetime1">
              <a:rPr lang="it-IT" smtClean="0"/>
              <a:pPr/>
              <a:t>23/12/2019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95C12B61-D6CD-4692-8C3A-0D95D0377F02}"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7D06EC9-FE03-49FA-BFA0-779E0925D740}" type="datetime1">
              <a:rPr lang="it-IT" smtClean="0"/>
              <a:pPr/>
              <a:t>23/12/2019</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5C12B61-D6CD-4692-8C3A-0D95D0377F02}"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hikikomoriitalia.i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4581128"/>
            <a:ext cx="7406640" cy="864096"/>
          </a:xfrm>
          <a:solidFill>
            <a:srgbClr val="FFFF00"/>
          </a:solidFill>
          <a:ln w="25400">
            <a:solidFill>
              <a:schemeClr val="accent1"/>
            </a:solidFill>
          </a:ln>
        </p:spPr>
        <p:txBody>
          <a:bodyPr>
            <a:noAutofit/>
          </a:bodyPr>
          <a:lstStyle/>
          <a:p>
            <a:pPr algn="ctr"/>
            <a:r>
              <a:rPr lang="it-IT" sz="1800" b="1" dirty="0" smtClean="0">
                <a:solidFill>
                  <a:srgbClr val="0070C0"/>
                </a:solidFill>
              </a:rPr>
              <a:t>Sono adolescenti che rifiutano il mondo e si chiudono, per mesi o anni, nella propria camera: un fenomeno, inizialmente tutto giapponese, che ormai si sta sempre più diffondendo anche in Italia.</a:t>
            </a:r>
            <a:endParaRPr lang="it-IT" sz="1800" dirty="0">
              <a:solidFill>
                <a:srgbClr val="0070C0"/>
              </a:solidFill>
            </a:endParaRPr>
          </a:p>
        </p:txBody>
      </p:sp>
      <p:sp>
        <p:nvSpPr>
          <p:cNvPr id="6" name="Segnaposto data 5"/>
          <p:cNvSpPr>
            <a:spLocks noGrp="1"/>
          </p:cNvSpPr>
          <p:nvPr>
            <p:ph type="dt" sz="half" idx="10"/>
          </p:nvPr>
        </p:nvSpPr>
        <p:spPr/>
        <p:txBody>
          <a:bodyPr/>
          <a:lstStyle/>
          <a:p>
            <a:fld id="{0E17A148-2830-44A5-B875-AA089DE3D782}"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1</a:t>
            </a:fld>
            <a:endParaRPr lang="it-IT"/>
          </a:p>
        </p:txBody>
      </p:sp>
      <p:sp>
        <p:nvSpPr>
          <p:cNvPr id="8" name="CasellaDiTesto 7"/>
          <p:cNvSpPr txBox="1"/>
          <p:nvPr/>
        </p:nvSpPr>
        <p:spPr>
          <a:xfrm>
            <a:off x="1007096" y="5733256"/>
            <a:ext cx="8136904" cy="369332"/>
          </a:xfrm>
          <a:prstGeom prst="rect">
            <a:avLst/>
          </a:prstGeom>
          <a:noFill/>
        </p:spPr>
        <p:txBody>
          <a:bodyPr wrap="square" rtlCol="0">
            <a:spAutoFit/>
          </a:bodyPr>
          <a:lstStyle/>
          <a:p>
            <a:r>
              <a:rPr lang="it-IT" b="1" dirty="0" smtClean="0"/>
              <a:t>Prof. Francesco Cannizzaro Specialista in Pedagogia, Bioetica e Sessuologia</a:t>
            </a:r>
            <a:endParaRPr lang="it-IT" b="1" dirty="0"/>
          </a:p>
        </p:txBody>
      </p:sp>
      <p:pic>
        <p:nvPicPr>
          <p:cNvPr id="5" name="Picture 2" descr="C:\Users\Master\Desktop\Hikikomori\h17.jpg"/>
          <p:cNvPicPr>
            <a:picLocks noChangeAspect="1" noChangeArrowheads="1"/>
          </p:cNvPicPr>
          <p:nvPr/>
        </p:nvPicPr>
        <p:blipFill>
          <a:blip r:embed="rId2" cstate="print"/>
          <a:srcRect/>
          <a:stretch>
            <a:fillRect/>
          </a:stretch>
        </p:blipFill>
        <p:spPr bwMode="auto">
          <a:xfrm>
            <a:off x="2411760" y="1484784"/>
            <a:ext cx="5256584" cy="2763946"/>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2952328"/>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Sì e no</a:t>
            </a:r>
            <a:r>
              <a:rPr lang="it-IT" sz="1800" dirty="0" smtClean="0"/>
              <a:t>. Certamente non stupisce che una società in cui i ragazzi passano sempre più tempo in casa, intrattenendo quindi sempre meno relazioni sociali con coetanei, produca un fenomeno come questo. </a:t>
            </a:r>
          </a:p>
          <a:p>
            <a:pPr algn="just"/>
            <a:r>
              <a:rPr lang="it-IT" sz="1800" b="1" dirty="0" smtClean="0">
                <a:solidFill>
                  <a:srgbClr val="FF0000"/>
                </a:solidFill>
              </a:rPr>
              <a:t>Le nuove tecnologie</a:t>
            </a:r>
            <a:r>
              <a:rPr lang="it-IT" sz="1800" dirty="0" smtClean="0"/>
              <a:t>, videogame compresi, apparentemente permettono ai giovani di fare a meno dell’altro. Perché uscire con gli amici, rischiando di annoiarsi e magari fare brutti incontri, quando ci si può divertire di fronte a un videogame? </a:t>
            </a:r>
          </a:p>
          <a:p>
            <a:pPr algn="just"/>
            <a:r>
              <a:rPr lang="it-IT" sz="1800" b="1" dirty="0" smtClean="0">
                <a:solidFill>
                  <a:srgbClr val="FF0000"/>
                </a:solidFill>
              </a:rPr>
              <a:t>Questo</a:t>
            </a:r>
            <a:r>
              <a:rPr lang="it-IT" sz="1800" dirty="0" smtClean="0"/>
              <a:t> </a:t>
            </a:r>
            <a:r>
              <a:rPr lang="it-IT" sz="1800" b="1" dirty="0" smtClean="0"/>
              <a:t>non basta a giustificare il ritiro</a:t>
            </a:r>
            <a:r>
              <a:rPr lang="it-IT" sz="1800" dirty="0" smtClean="0"/>
              <a:t> ma in tutti i casi di </a:t>
            </a:r>
            <a:r>
              <a:rPr lang="it-IT" sz="1800" dirty="0" err="1" smtClean="0"/>
              <a:t>hikikomori</a:t>
            </a:r>
            <a:r>
              <a:rPr lang="it-IT" sz="1800" dirty="0" smtClean="0"/>
              <a:t>, da un’anamnesi della storia del ragazzo, emerge un </a:t>
            </a:r>
            <a:r>
              <a:rPr lang="it-IT" sz="1800" b="1" dirty="0" smtClean="0"/>
              <a:t>grosso investimento nei vari dispositivi tecnologici, videogame compresi.</a:t>
            </a:r>
            <a:endParaRPr lang="it-IT" sz="1800" dirty="0" smtClean="0"/>
          </a:p>
          <a:p>
            <a:pPr algn="just"/>
            <a:endParaRPr lang="it-IT" sz="1600" dirty="0"/>
          </a:p>
        </p:txBody>
      </p:sp>
      <p:sp>
        <p:nvSpPr>
          <p:cNvPr id="6" name="Segnaposto data 5"/>
          <p:cNvSpPr>
            <a:spLocks noGrp="1"/>
          </p:cNvSpPr>
          <p:nvPr>
            <p:ph type="dt" sz="half" idx="10"/>
          </p:nvPr>
        </p:nvSpPr>
        <p:spPr/>
        <p:txBody>
          <a:bodyPr/>
          <a:lstStyle/>
          <a:p>
            <a:fld id="{0269D56A-1FAB-4E45-8C5E-7DF750F9AFAB}"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10</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I videogame c’entrano?</a:t>
            </a:r>
            <a:endParaRPr lang="it-IT" sz="2400" b="1" dirty="0">
              <a:solidFill>
                <a:srgbClr val="0070C0"/>
              </a:solidFill>
            </a:endParaRPr>
          </a:p>
        </p:txBody>
      </p:sp>
      <p:pic>
        <p:nvPicPr>
          <p:cNvPr id="5122" name="Picture 2" descr="C:\Users\Master\Desktop\Hikikomori\h16.jpg"/>
          <p:cNvPicPr>
            <a:picLocks noChangeAspect="1" noChangeArrowheads="1"/>
          </p:cNvPicPr>
          <p:nvPr/>
        </p:nvPicPr>
        <p:blipFill>
          <a:blip r:embed="rId2" cstate="print"/>
          <a:srcRect/>
          <a:stretch>
            <a:fillRect/>
          </a:stretch>
        </p:blipFill>
        <p:spPr bwMode="auto">
          <a:xfrm>
            <a:off x="3275856" y="4869160"/>
            <a:ext cx="3516702" cy="165618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5122"/>
                                        </p:tgtEl>
                                        <p:attrNameLst>
                                          <p:attrName>style.visibility</p:attrName>
                                        </p:attrNameLst>
                                      </p:cBhvr>
                                      <p:to>
                                        <p:strVal val="visible"/>
                                      </p:to>
                                    </p:set>
                                    <p:anim calcmode="lin" valueType="num">
                                      <p:cBhvr>
                                        <p:cTn id="16" dur="500" fill="hold"/>
                                        <p:tgtEl>
                                          <p:spTgt spid="5122"/>
                                        </p:tgtEl>
                                        <p:attrNameLst>
                                          <p:attrName>ppt_w</p:attrName>
                                        </p:attrNameLst>
                                      </p:cBhvr>
                                      <p:tavLst>
                                        <p:tav tm="0">
                                          <p:val>
                                            <p:fltVal val="0"/>
                                          </p:val>
                                        </p:tav>
                                        <p:tav tm="100000">
                                          <p:val>
                                            <p:strVal val="#ppt_w"/>
                                          </p:val>
                                        </p:tav>
                                      </p:tavLst>
                                    </p:anim>
                                    <p:anim calcmode="lin" valueType="num">
                                      <p:cBhvr>
                                        <p:cTn id="17" dur="500" fill="hold"/>
                                        <p:tgtEl>
                                          <p:spTgt spid="5122"/>
                                        </p:tgtEl>
                                        <p:attrNameLst>
                                          <p:attrName>ppt_h</p:attrName>
                                        </p:attrNameLst>
                                      </p:cBhvr>
                                      <p:tavLst>
                                        <p:tav tm="0">
                                          <p:val>
                                            <p:fltVal val="0"/>
                                          </p:val>
                                        </p:tav>
                                        <p:tav tm="100000">
                                          <p:val>
                                            <p:strVal val="#ppt_h"/>
                                          </p:val>
                                        </p:tav>
                                      </p:tavLst>
                                    </p:anim>
                                    <p:anim calcmode="lin" valueType="num">
                                      <p:cBhvr>
                                        <p:cTn id="18" dur="500" fill="hold"/>
                                        <p:tgtEl>
                                          <p:spTgt spid="5122"/>
                                        </p:tgtEl>
                                        <p:attrNameLst>
                                          <p:attrName>style.rotation</p:attrName>
                                        </p:attrNameLst>
                                      </p:cBhvr>
                                      <p:tavLst>
                                        <p:tav tm="0">
                                          <p:val>
                                            <p:fltVal val="360"/>
                                          </p:val>
                                        </p:tav>
                                        <p:tav tm="100000">
                                          <p:val>
                                            <p:fltVal val="0"/>
                                          </p:val>
                                        </p:tav>
                                      </p:tavLst>
                                    </p:anim>
                                    <p:animEffect transition="in" filter="fade">
                                      <p:cBhvr>
                                        <p:cTn id="19" dur="500"/>
                                        <p:tgtEl>
                                          <p:spTgt spid="5122"/>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p:cTn id="3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00808"/>
            <a:ext cx="7406640" cy="2664296"/>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Non deve invece </a:t>
            </a:r>
            <a:r>
              <a:rPr lang="it-IT" sz="1800" dirty="0" smtClean="0"/>
              <a:t>trarre in inganno il fatto che un ragazzo ritirato passi tutta la sua giornata di fronte al computer. Semplicemente,</a:t>
            </a:r>
            <a:r>
              <a:rPr lang="it-IT" sz="1800" b="1" dirty="0" smtClean="0"/>
              <a:t> non ha molte cose da fare e il computer gli permette di sentirsi vivo e mantenere una piccola porta aperta con la realtà</a:t>
            </a:r>
            <a:r>
              <a:rPr lang="it-IT" sz="1800" dirty="0" smtClean="0"/>
              <a:t>. </a:t>
            </a:r>
          </a:p>
          <a:p>
            <a:pPr algn="just"/>
            <a:r>
              <a:rPr lang="it-IT" sz="1800" b="1" dirty="0" smtClean="0">
                <a:solidFill>
                  <a:srgbClr val="FF0000"/>
                </a:solidFill>
              </a:rPr>
              <a:t>Ci sono ragazzi reclusi </a:t>
            </a:r>
            <a:r>
              <a:rPr lang="it-IT" sz="1800" dirty="0" smtClean="0"/>
              <a:t>“campioni” di qualche videogame online piuttosto che giovani hacker. Può sembrare paradossale, ma in alcuni casi il computer diventa una sorta di </a:t>
            </a:r>
            <a:r>
              <a:rPr lang="it-IT" sz="1800" b="1" dirty="0" smtClean="0"/>
              <a:t>auto-terapia che il ragazzo si somministra</a:t>
            </a:r>
            <a:r>
              <a:rPr lang="it-IT" sz="1800" dirty="0" smtClean="0"/>
              <a:t>. </a:t>
            </a:r>
          </a:p>
          <a:p>
            <a:pPr algn="just"/>
            <a:r>
              <a:rPr lang="it-IT" sz="1800" b="1" dirty="0" err="1" smtClean="0">
                <a:solidFill>
                  <a:srgbClr val="FF0000"/>
                </a:solidFill>
              </a:rPr>
              <a:t>Hikikomori</a:t>
            </a:r>
            <a:r>
              <a:rPr lang="it-IT" sz="1800" b="1" dirty="0" smtClean="0">
                <a:solidFill>
                  <a:srgbClr val="FF0000"/>
                </a:solidFill>
              </a:rPr>
              <a:t>, </a:t>
            </a:r>
            <a:r>
              <a:rPr lang="it-IT" sz="1800" dirty="0" smtClean="0"/>
              <a:t>allora, non è una dipendenza da Internet anche se, una volta cominciato il ritiro, </a:t>
            </a:r>
            <a:r>
              <a:rPr lang="it-IT" sz="1800" b="1" dirty="0" smtClean="0"/>
              <a:t>il ragazzo ha bisogno di Internet per poter vivere</a:t>
            </a:r>
            <a:r>
              <a:rPr lang="it-IT" sz="1800" dirty="0" smtClean="0"/>
              <a:t>.</a:t>
            </a:r>
          </a:p>
          <a:p>
            <a:pPr algn="just"/>
            <a:endParaRPr lang="it-IT" sz="1600" dirty="0"/>
          </a:p>
        </p:txBody>
      </p:sp>
      <p:sp>
        <p:nvSpPr>
          <p:cNvPr id="6" name="Segnaposto data 5"/>
          <p:cNvSpPr>
            <a:spLocks noGrp="1"/>
          </p:cNvSpPr>
          <p:nvPr>
            <p:ph type="dt" sz="half" idx="10"/>
          </p:nvPr>
        </p:nvSpPr>
        <p:spPr/>
        <p:txBody>
          <a:bodyPr/>
          <a:lstStyle/>
          <a:p>
            <a:fld id="{B01E32BE-F232-4471-81FD-4DB3C042FC66}"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11</a:t>
            </a:fld>
            <a:endParaRPr lang="it-IT"/>
          </a:p>
        </p:txBody>
      </p:sp>
      <p:sp>
        <p:nvSpPr>
          <p:cNvPr id="9" name="CasellaDiTesto 8"/>
          <p:cNvSpPr txBox="1"/>
          <p:nvPr/>
        </p:nvSpPr>
        <p:spPr>
          <a:xfrm>
            <a:off x="1835696" y="1196752"/>
            <a:ext cx="6768752" cy="461665"/>
          </a:xfrm>
          <a:prstGeom prst="rect">
            <a:avLst/>
          </a:prstGeom>
          <a:noFill/>
        </p:spPr>
        <p:txBody>
          <a:bodyPr wrap="square" rtlCol="0">
            <a:spAutoFit/>
          </a:bodyPr>
          <a:lstStyle/>
          <a:p>
            <a:pPr algn="ctr"/>
            <a:r>
              <a:rPr lang="it-IT" sz="2400" b="1" dirty="0" smtClean="0">
                <a:solidFill>
                  <a:srgbClr val="0070C0"/>
                </a:solidFill>
              </a:rPr>
              <a:t>Una forma di dipendenza da Internet?</a:t>
            </a:r>
            <a:endParaRPr lang="it-IT" sz="2400" b="1" dirty="0">
              <a:solidFill>
                <a:srgbClr val="0070C0"/>
              </a:solidFill>
            </a:endParaRPr>
          </a:p>
        </p:txBody>
      </p:sp>
      <p:pic>
        <p:nvPicPr>
          <p:cNvPr id="6146" name="Picture 2" descr="C:\Users\Master\Desktop\Hikikomori\h19.jpg"/>
          <p:cNvPicPr>
            <a:picLocks noChangeAspect="1" noChangeArrowheads="1"/>
          </p:cNvPicPr>
          <p:nvPr/>
        </p:nvPicPr>
        <p:blipFill>
          <a:blip r:embed="rId2" cstate="print"/>
          <a:srcRect/>
          <a:stretch>
            <a:fillRect/>
          </a:stretch>
        </p:blipFill>
        <p:spPr bwMode="auto">
          <a:xfrm>
            <a:off x="2699792" y="4581128"/>
            <a:ext cx="4680520"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6146"/>
                                        </p:tgtEl>
                                        <p:attrNameLst>
                                          <p:attrName>style.visibility</p:attrName>
                                        </p:attrNameLst>
                                      </p:cBhvr>
                                      <p:to>
                                        <p:strVal val="visible"/>
                                      </p:to>
                                    </p:set>
                                    <p:anim calcmode="lin" valueType="num">
                                      <p:cBhvr>
                                        <p:cTn id="16" dur="500" fill="hold"/>
                                        <p:tgtEl>
                                          <p:spTgt spid="6146"/>
                                        </p:tgtEl>
                                        <p:attrNameLst>
                                          <p:attrName>ppt_w</p:attrName>
                                        </p:attrNameLst>
                                      </p:cBhvr>
                                      <p:tavLst>
                                        <p:tav tm="0">
                                          <p:val>
                                            <p:fltVal val="0"/>
                                          </p:val>
                                        </p:tav>
                                        <p:tav tm="100000">
                                          <p:val>
                                            <p:strVal val="#ppt_w"/>
                                          </p:val>
                                        </p:tav>
                                      </p:tavLst>
                                    </p:anim>
                                    <p:anim calcmode="lin" valueType="num">
                                      <p:cBhvr>
                                        <p:cTn id="17" dur="500" fill="hold"/>
                                        <p:tgtEl>
                                          <p:spTgt spid="6146"/>
                                        </p:tgtEl>
                                        <p:attrNameLst>
                                          <p:attrName>ppt_h</p:attrName>
                                        </p:attrNameLst>
                                      </p:cBhvr>
                                      <p:tavLst>
                                        <p:tav tm="0">
                                          <p:val>
                                            <p:fltVal val="0"/>
                                          </p:val>
                                        </p:tav>
                                        <p:tav tm="100000">
                                          <p:val>
                                            <p:strVal val="#ppt_h"/>
                                          </p:val>
                                        </p:tav>
                                      </p:tavLst>
                                    </p:anim>
                                    <p:anim calcmode="lin" valueType="num">
                                      <p:cBhvr>
                                        <p:cTn id="18" dur="500" fill="hold"/>
                                        <p:tgtEl>
                                          <p:spTgt spid="6146"/>
                                        </p:tgtEl>
                                        <p:attrNameLst>
                                          <p:attrName>style.rotation</p:attrName>
                                        </p:attrNameLst>
                                      </p:cBhvr>
                                      <p:tavLst>
                                        <p:tav tm="0">
                                          <p:val>
                                            <p:fltVal val="360"/>
                                          </p:val>
                                        </p:tav>
                                        <p:tav tm="100000">
                                          <p:val>
                                            <p:fltVal val="0"/>
                                          </p:val>
                                        </p:tav>
                                      </p:tavLst>
                                    </p:anim>
                                    <p:animEffect transition="in" filter="fade">
                                      <p:cBhvr>
                                        <p:cTn id="19" dur="500"/>
                                        <p:tgtEl>
                                          <p:spTgt spid="6146"/>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p:cTn id="3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4392488"/>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1. Riconoscerne la sofferenza. </a:t>
            </a:r>
            <a:r>
              <a:rPr lang="it-IT" sz="1800" dirty="0" smtClean="0"/>
              <a:t>Anche se la scelta di un </a:t>
            </a:r>
            <a:r>
              <a:rPr lang="it-IT" sz="1800" dirty="0" err="1" smtClean="0"/>
              <a:t>hikikomori</a:t>
            </a:r>
            <a:r>
              <a:rPr lang="it-IT" sz="1800" dirty="0" smtClean="0"/>
              <a:t> può sembrare assurda e incomprensibile, è necessario abbattere le proprie barriere mentali e sforzarsi di comprendere realmente il profondo </a:t>
            </a:r>
            <a:r>
              <a:rPr lang="it-IT" sz="1800" b="1" dirty="0" smtClean="0"/>
              <a:t>disagio sociale ed esistenziale</a:t>
            </a:r>
            <a:r>
              <a:rPr lang="it-IT" sz="1800" dirty="0" smtClean="0"/>
              <a:t> che egli sperimenta, senza banalizzarlo o sminuirlo in nessun modo.</a:t>
            </a:r>
          </a:p>
          <a:p>
            <a:pPr algn="just"/>
            <a:r>
              <a:rPr lang="it-IT" sz="1800" b="1" dirty="0" smtClean="0">
                <a:solidFill>
                  <a:srgbClr val="FF0000"/>
                </a:solidFill>
              </a:rPr>
              <a:t>2. Allentare la pressione di realizzazione sociale</a:t>
            </a:r>
            <a:r>
              <a:rPr lang="it-IT" sz="1800" b="1" dirty="0" smtClean="0"/>
              <a:t>. L'</a:t>
            </a:r>
            <a:r>
              <a:rPr lang="it-IT" sz="1800" b="1" dirty="0" err="1" smtClean="0"/>
              <a:t>hikikomori</a:t>
            </a:r>
            <a:r>
              <a:rPr lang="it-IT" sz="1800" b="1" dirty="0" smtClean="0"/>
              <a:t> si isola per fuggire dalla competizione sociale</a:t>
            </a:r>
            <a:r>
              <a:rPr lang="it-IT" sz="1800" dirty="0" smtClean="0"/>
              <a:t> e ricerca nella propria abitazione un luogo sicuro dove non essere osservato e, dunque, giudicato. È importante quindi assumere nei suoi confronti un atteggiamento che non venga percepito come un'ulteriore fonte di pressione da cui allontanarsi.</a:t>
            </a:r>
          </a:p>
          <a:p>
            <a:pPr algn="just"/>
            <a:r>
              <a:rPr lang="it-IT" sz="1800" b="1" dirty="0" smtClean="0">
                <a:solidFill>
                  <a:srgbClr val="FF0000"/>
                </a:solidFill>
              </a:rPr>
              <a:t>3. Cercare il confronto. </a:t>
            </a:r>
            <a:r>
              <a:rPr lang="it-IT" sz="1800" dirty="0" smtClean="0">
                <a:solidFill>
                  <a:schemeClr val="tx1"/>
                </a:solidFill>
              </a:rPr>
              <a:t>A</a:t>
            </a:r>
            <a:r>
              <a:rPr lang="it-IT" sz="1800" dirty="0" smtClean="0"/>
              <a:t>llentare la pressione non significa evitare a tutti i costi il conflitto, che anzi, se gestito correttamente, può rivelarsi uno strumento importante per sbloccare situazioni anche complesse. </a:t>
            </a:r>
            <a:r>
              <a:rPr lang="it-IT" sz="1800" dirty="0" smtClean="0">
                <a:solidFill>
                  <a:schemeClr val="tx1"/>
                </a:solidFill>
              </a:rPr>
              <a:t>Il fine ultimo </a:t>
            </a:r>
            <a:r>
              <a:rPr lang="it-IT" sz="1800" dirty="0" smtClean="0"/>
              <a:t>di tale conflitto, però, dovrà sempre essere quello di stimolare un dialogo e una riflessione critica sul problema, </a:t>
            </a:r>
            <a:r>
              <a:rPr lang="it-IT" sz="1800" b="1" dirty="0" smtClean="0"/>
              <a:t>non di manipolare le sue intenzioni</a:t>
            </a:r>
            <a:r>
              <a:rPr lang="it-IT" sz="1800" dirty="0" smtClean="0"/>
              <a:t>.</a:t>
            </a:r>
            <a:br>
              <a:rPr lang="it-IT" sz="1800" dirty="0" smtClean="0"/>
            </a:br>
            <a:endParaRPr lang="it-IT" sz="1800" dirty="0" smtClean="0"/>
          </a:p>
        </p:txBody>
      </p:sp>
      <p:sp>
        <p:nvSpPr>
          <p:cNvPr id="6" name="Segnaposto data 5"/>
          <p:cNvSpPr>
            <a:spLocks noGrp="1"/>
          </p:cNvSpPr>
          <p:nvPr>
            <p:ph type="dt" sz="half" idx="10"/>
          </p:nvPr>
        </p:nvSpPr>
        <p:spPr/>
        <p:txBody>
          <a:bodyPr/>
          <a:lstStyle/>
          <a:p>
            <a:fld id="{7B7E3D2E-E6E4-4774-AA4D-E3B76839B0DE}"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12</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Consigli per aiutare un </a:t>
            </a:r>
            <a:r>
              <a:rPr lang="it-IT" sz="2400" b="1" dirty="0" err="1" smtClean="0">
                <a:solidFill>
                  <a:srgbClr val="0070C0"/>
                </a:solidFill>
              </a:rPr>
              <a:t>hikikomori</a:t>
            </a:r>
            <a:r>
              <a:rPr lang="it-IT" sz="2400" b="1" dirty="0" smtClean="0">
                <a:solidFill>
                  <a:srgbClr val="0070C0"/>
                </a:solidFill>
              </a:rPr>
              <a:t> (1)</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4248472"/>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4. Interpretare il problema a livello sistemico</a:t>
            </a:r>
            <a:r>
              <a:rPr lang="it-IT" sz="1800" b="1" dirty="0" smtClean="0"/>
              <a:t>. </a:t>
            </a:r>
            <a:r>
              <a:rPr lang="it-IT" sz="1800" dirty="0" smtClean="0"/>
              <a:t>Pensare che l'</a:t>
            </a:r>
            <a:r>
              <a:rPr lang="it-IT" sz="1800" dirty="0" err="1" smtClean="0"/>
              <a:t>hikikomori</a:t>
            </a:r>
            <a:r>
              <a:rPr lang="it-IT" sz="1800" dirty="0" smtClean="0"/>
              <a:t> sia un problema che riguarda solamente il singolo individuo è scorretto. Bisogna invece riuscire a osservarlo in un'ottica sistemica, andando ad agire su tutti quei fattori, sociali, scolastici o famigliari, che possono avere un impatto sulla condizione di isolamento. Non a caso </a:t>
            </a:r>
            <a:r>
              <a:rPr lang="it-IT" sz="1800" b="1" dirty="0" smtClean="0"/>
              <a:t>le azioni di supporto della nostra associazione partono sempre dai genitori.</a:t>
            </a:r>
            <a:r>
              <a:rPr lang="it-IT" sz="1800" dirty="0" smtClean="0"/>
              <a:t/>
            </a:r>
            <a:br>
              <a:rPr lang="it-IT" sz="1800" dirty="0" smtClean="0"/>
            </a:br>
            <a:endParaRPr lang="it-IT" sz="1800" dirty="0" smtClean="0"/>
          </a:p>
          <a:p>
            <a:pPr algn="just"/>
            <a:r>
              <a:rPr lang="it-IT" sz="1800" b="1" dirty="0" smtClean="0">
                <a:solidFill>
                  <a:srgbClr val="FF0000"/>
                </a:solidFill>
              </a:rPr>
              <a:t>5. Responsabilizzarlo. </a:t>
            </a:r>
            <a:r>
              <a:rPr lang="it-IT" sz="1800" b="1" dirty="0" smtClean="0"/>
              <a:t>Soprattutto nel caso degli </a:t>
            </a:r>
            <a:r>
              <a:rPr lang="it-IT" sz="1800" b="1" dirty="0" err="1" smtClean="0"/>
              <a:t>hikikomori</a:t>
            </a:r>
            <a:r>
              <a:rPr lang="it-IT" sz="1800" b="1" dirty="0" smtClean="0"/>
              <a:t> adulti, </a:t>
            </a:r>
            <a:r>
              <a:rPr lang="it-IT" sz="1800" dirty="0" smtClean="0"/>
              <a:t>è importante che si sentano trattati alla pari e non con un atteggiamento di superiorità, oppure come degli eterni bambini che necessitano di essere costantemente educati. Fondamentale, in questo senso, concedere loro gli spazi, l'intimità e l'autonomia decisionale di cui necessitano, ma, allo stesso tempo, responsabilizzarli circa l'effetto che i loro comportamenti hanno sulle persone che li circondano e non essere pronti a soddisfare ogni loro necessità.</a:t>
            </a:r>
          </a:p>
          <a:p>
            <a:pPr algn="just"/>
            <a:r>
              <a:rPr lang="it-IT" sz="1800" dirty="0" smtClean="0"/>
              <a:t/>
            </a:r>
            <a:br>
              <a:rPr lang="it-IT" sz="1800" dirty="0" smtClean="0"/>
            </a:br>
            <a:endParaRPr lang="it-IT" sz="1800" dirty="0" smtClean="0"/>
          </a:p>
        </p:txBody>
      </p:sp>
      <p:sp>
        <p:nvSpPr>
          <p:cNvPr id="6" name="Segnaposto data 5"/>
          <p:cNvSpPr>
            <a:spLocks noGrp="1"/>
          </p:cNvSpPr>
          <p:nvPr>
            <p:ph type="dt" sz="half" idx="10"/>
          </p:nvPr>
        </p:nvSpPr>
        <p:spPr/>
        <p:txBody>
          <a:bodyPr/>
          <a:lstStyle/>
          <a:p>
            <a:fld id="{84099778-81E8-42AE-9A06-7767D7A269FE}"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13</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Consigli per aiutare un </a:t>
            </a:r>
            <a:r>
              <a:rPr lang="it-IT" sz="2400" b="1" dirty="0" err="1" smtClean="0">
                <a:solidFill>
                  <a:srgbClr val="0070C0"/>
                </a:solidFill>
              </a:rPr>
              <a:t>hikikomori</a:t>
            </a:r>
            <a:r>
              <a:rPr lang="it-IT" sz="2400" b="1" dirty="0" smtClean="0">
                <a:solidFill>
                  <a:srgbClr val="0070C0"/>
                </a:solidFill>
              </a:rPr>
              <a:t> (2)</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4104456"/>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6. Essere trasparenti. </a:t>
            </a:r>
            <a:r>
              <a:rPr lang="it-IT" sz="1800" b="1" dirty="0" smtClean="0"/>
              <a:t>Capita spesso che i genitori si muovano all'insaputa del figlio con l'intento di aiutarlo</a:t>
            </a:r>
            <a:r>
              <a:rPr lang="it-IT" sz="1800" dirty="0" smtClean="0"/>
              <a:t>, ma questo contribuisce a generare un rapporto di sfiducia e sospetto. È allora importante che qualsiasi azione intrapresa nei suoi confronti sia condivisa e, se possibile, concordata.</a:t>
            </a:r>
            <a:br>
              <a:rPr lang="it-IT" sz="1800" dirty="0" smtClean="0"/>
            </a:br>
            <a:endParaRPr lang="it-IT" sz="1800" dirty="0" smtClean="0"/>
          </a:p>
          <a:p>
            <a:pPr algn="just"/>
            <a:r>
              <a:rPr lang="it-IT" sz="1800" b="1" dirty="0" smtClean="0">
                <a:solidFill>
                  <a:srgbClr val="FF0000"/>
                </a:solidFill>
              </a:rPr>
              <a:t>7. Spezzarne la routine. </a:t>
            </a:r>
            <a:r>
              <a:rPr lang="it-IT" sz="1800" dirty="0" smtClean="0"/>
              <a:t>Dal momento che gli </a:t>
            </a:r>
            <a:r>
              <a:rPr lang="it-IT" sz="1800" dirty="0" err="1" smtClean="0"/>
              <a:t>hikikomori</a:t>
            </a:r>
            <a:r>
              <a:rPr lang="it-IT" sz="1800" dirty="0" smtClean="0"/>
              <a:t> tendono a sviluppare una routine rigida e solitaria, </a:t>
            </a:r>
            <a:r>
              <a:rPr lang="it-IT" sz="1800" b="1" dirty="0" smtClean="0"/>
              <a:t>è importante provare in tutti i modi a coinvolgerli in attività che li aiutino a evadere dai propri schemi</a:t>
            </a:r>
            <a:r>
              <a:rPr lang="it-IT" sz="1800" dirty="0" smtClean="0"/>
              <a:t> e creino una discontinuità rispetto al proprio isolamento.</a:t>
            </a:r>
            <a:br>
              <a:rPr lang="it-IT" sz="1800" dirty="0" smtClean="0"/>
            </a:br>
            <a:endParaRPr lang="it-IT" sz="1800" dirty="0" smtClean="0">
              <a:solidFill>
                <a:srgbClr val="FF0000"/>
              </a:solidFill>
            </a:endParaRPr>
          </a:p>
          <a:p>
            <a:pPr algn="just"/>
            <a:r>
              <a:rPr lang="it-IT" sz="1800" b="1" dirty="0" smtClean="0">
                <a:solidFill>
                  <a:srgbClr val="FF0000"/>
                </a:solidFill>
              </a:rPr>
              <a:t>8. Focalizzarsi sul benessere. </a:t>
            </a:r>
            <a:r>
              <a:rPr lang="it-IT" sz="1800" dirty="0" smtClean="0"/>
              <a:t>Quando si vuole aiutare un </a:t>
            </a:r>
            <a:r>
              <a:rPr lang="it-IT" sz="1800" dirty="0" err="1" smtClean="0"/>
              <a:t>hikikomori</a:t>
            </a:r>
            <a:r>
              <a:rPr lang="it-IT" sz="1800" dirty="0" smtClean="0"/>
              <a:t>, non bisogna mai dimenticarsi che </a:t>
            </a:r>
            <a:r>
              <a:rPr lang="it-IT" sz="1800" b="1" dirty="0" smtClean="0"/>
              <a:t>la priorità rimane quella di aiutarlo a stare meglio</a:t>
            </a:r>
            <a:r>
              <a:rPr lang="it-IT" sz="1800" dirty="0" smtClean="0"/>
              <a:t>, non quella di recuperare immediatamente la frequenza scolastica o la carriera sociale interrotta.</a:t>
            </a:r>
          </a:p>
          <a:p>
            <a:pPr algn="just"/>
            <a:r>
              <a:rPr lang="it-IT" sz="1800" dirty="0" smtClean="0"/>
              <a:t/>
            </a:r>
            <a:br>
              <a:rPr lang="it-IT" sz="1800" dirty="0" smtClean="0"/>
            </a:br>
            <a:endParaRPr lang="it-IT" sz="1800" dirty="0" smtClean="0"/>
          </a:p>
        </p:txBody>
      </p:sp>
      <p:sp>
        <p:nvSpPr>
          <p:cNvPr id="6" name="Segnaposto data 5"/>
          <p:cNvSpPr>
            <a:spLocks noGrp="1"/>
          </p:cNvSpPr>
          <p:nvPr>
            <p:ph type="dt" sz="half" idx="10"/>
          </p:nvPr>
        </p:nvSpPr>
        <p:spPr/>
        <p:txBody>
          <a:bodyPr/>
          <a:lstStyle/>
          <a:p>
            <a:fld id="{6817A2F2-3264-44EC-A9F9-3E33E3C6FAB9}"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14</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Consigli per aiutare un </a:t>
            </a:r>
            <a:r>
              <a:rPr lang="it-IT" sz="2400" b="1" dirty="0" err="1" smtClean="0">
                <a:solidFill>
                  <a:srgbClr val="0070C0"/>
                </a:solidFill>
              </a:rPr>
              <a:t>hikikomori</a:t>
            </a:r>
            <a:r>
              <a:rPr lang="it-IT" sz="2400" b="1" dirty="0" smtClean="0">
                <a:solidFill>
                  <a:srgbClr val="0070C0"/>
                </a:solidFill>
              </a:rPr>
              <a:t> (3)</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2520280"/>
          </a:xfrm>
          <a:solidFill>
            <a:srgbClr val="FFFF00"/>
          </a:solidFill>
          <a:ln w="25400">
            <a:solidFill>
              <a:schemeClr val="accent1"/>
            </a:solidFill>
          </a:ln>
        </p:spPr>
        <p:txBody>
          <a:bodyPr>
            <a:noAutofit/>
          </a:bodyPr>
          <a:lstStyle/>
          <a:p>
            <a:pPr algn="ctr"/>
            <a:r>
              <a:rPr lang="it-IT" sz="1800" b="1" dirty="0" smtClean="0">
                <a:solidFill>
                  <a:srgbClr val="0070C0"/>
                </a:solidFill>
              </a:rPr>
              <a:t>In un’età che tipicamente si colloca tra la terza media e la prima superiore e indipendentemente dalla posizione geografica e sociale, posti di fronte alle comuni sfide della crescita, alcuni giovanissimi fanno crash e  prendono a evitare sempre di più il mondo esterno, fino a scegliere l’</a:t>
            </a:r>
            <a:r>
              <a:rPr lang="it-IT" sz="1800" b="1" dirty="0" err="1" smtClean="0">
                <a:solidFill>
                  <a:srgbClr val="0070C0"/>
                </a:solidFill>
              </a:rPr>
              <a:t>autoreclusione</a:t>
            </a:r>
            <a:r>
              <a:rPr lang="it-IT" sz="1800" b="1" dirty="0" smtClean="0">
                <a:solidFill>
                  <a:srgbClr val="0070C0"/>
                </a:solidFill>
              </a:rPr>
              <a:t>. Si chiudono in un universo minimo, fatto solo di una stanza, in cui i contatti con il prossimo sono relegati solo all’universo virtuale dei social network o dei videogiochi e in cui non di rado il ritmo sonno veglia è completamente invertito.</a:t>
            </a:r>
          </a:p>
          <a:p>
            <a:pPr algn="just"/>
            <a:r>
              <a:rPr lang="it-IT" sz="1800" dirty="0" smtClean="0">
                <a:solidFill>
                  <a:srgbClr val="0070C0"/>
                </a:solidFill>
              </a:rPr>
              <a:t/>
            </a:r>
            <a:br>
              <a:rPr lang="it-IT" sz="1800" dirty="0" smtClean="0">
                <a:solidFill>
                  <a:srgbClr val="0070C0"/>
                </a:solidFill>
              </a:rPr>
            </a:br>
            <a:r>
              <a:rPr lang="it-IT" sz="1800" dirty="0" smtClean="0"/>
              <a:t/>
            </a:r>
            <a:br>
              <a:rPr lang="it-IT" sz="1800" dirty="0" smtClean="0"/>
            </a:br>
            <a:endParaRPr lang="it-IT" sz="1800" dirty="0" smtClean="0"/>
          </a:p>
        </p:txBody>
      </p:sp>
      <p:sp>
        <p:nvSpPr>
          <p:cNvPr id="6" name="Segnaposto data 5"/>
          <p:cNvSpPr>
            <a:spLocks noGrp="1"/>
          </p:cNvSpPr>
          <p:nvPr>
            <p:ph type="dt" sz="half" idx="10"/>
          </p:nvPr>
        </p:nvSpPr>
        <p:spPr/>
        <p:txBody>
          <a:bodyPr/>
          <a:lstStyle/>
          <a:p>
            <a:fld id="{A51F2B02-6F0D-4B59-B3C3-F10E44DB038E}"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15</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Non lasciamoli soli</a:t>
            </a:r>
            <a:endParaRPr lang="it-IT" sz="2400" b="1" dirty="0">
              <a:solidFill>
                <a:srgbClr val="0070C0"/>
              </a:solidFill>
            </a:endParaRPr>
          </a:p>
        </p:txBody>
      </p:sp>
      <p:pic>
        <p:nvPicPr>
          <p:cNvPr id="27650" name="Picture 2" descr="C:\Users\Master\Desktop\Hikikomori\h13.jpg"/>
          <p:cNvPicPr>
            <a:picLocks noChangeAspect="1" noChangeArrowheads="1"/>
          </p:cNvPicPr>
          <p:nvPr/>
        </p:nvPicPr>
        <p:blipFill>
          <a:blip r:embed="rId2" cstate="print"/>
          <a:srcRect/>
          <a:stretch>
            <a:fillRect/>
          </a:stretch>
        </p:blipFill>
        <p:spPr bwMode="auto">
          <a:xfrm>
            <a:off x="3563888" y="4437112"/>
            <a:ext cx="2880320" cy="1916722"/>
          </a:xfrm>
          <a:prstGeom prst="rect">
            <a:avLst/>
          </a:prstGeom>
          <a:noFill/>
          <a:ln w="25400">
            <a:solidFill>
              <a:srgbClr val="FF0000"/>
            </a:solidFill>
          </a:ln>
        </p:spPr>
      </p:pic>
      <p:sp>
        <p:nvSpPr>
          <p:cNvPr id="8" name="CasellaDiTesto 7"/>
          <p:cNvSpPr txBox="1"/>
          <p:nvPr/>
        </p:nvSpPr>
        <p:spPr>
          <a:xfrm>
            <a:off x="6876256" y="4941168"/>
            <a:ext cx="1728192" cy="707886"/>
          </a:xfrm>
          <a:prstGeom prst="rect">
            <a:avLst/>
          </a:prstGeom>
          <a:noFill/>
        </p:spPr>
        <p:txBody>
          <a:bodyPr wrap="square" rtlCol="0">
            <a:spAutoFit/>
          </a:bodyPr>
          <a:lstStyle/>
          <a:p>
            <a:pPr algn="ctr"/>
            <a:r>
              <a:rPr lang="it-IT" sz="4000" b="1" dirty="0" smtClean="0">
                <a:solidFill>
                  <a:srgbClr val="FF0000"/>
                </a:solidFill>
              </a:rPr>
              <a:t>FINE</a:t>
            </a:r>
            <a:endParaRPr lang="it-IT"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27650"/>
                                        </p:tgtEl>
                                        <p:attrNameLst>
                                          <p:attrName>style.visibility</p:attrName>
                                        </p:attrNameLst>
                                      </p:cBhvr>
                                      <p:to>
                                        <p:strVal val="visible"/>
                                      </p:to>
                                    </p:set>
                                    <p:anim calcmode="lin" valueType="num">
                                      <p:cBhvr>
                                        <p:cTn id="16" dur="500" fill="hold"/>
                                        <p:tgtEl>
                                          <p:spTgt spid="27650"/>
                                        </p:tgtEl>
                                        <p:attrNameLst>
                                          <p:attrName>ppt_w</p:attrName>
                                        </p:attrNameLst>
                                      </p:cBhvr>
                                      <p:tavLst>
                                        <p:tav tm="0">
                                          <p:val>
                                            <p:fltVal val="0"/>
                                          </p:val>
                                        </p:tav>
                                        <p:tav tm="100000">
                                          <p:val>
                                            <p:strVal val="#ppt_w"/>
                                          </p:val>
                                        </p:tav>
                                      </p:tavLst>
                                    </p:anim>
                                    <p:anim calcmode="lin" valueType="num">
                                      <p:cBhvr>
                                        <p:cTn id="17" dur="500" fill="hold"/>
                                        <p:tgtEl>
                                          <p:spTgt spid="27650"/>
                                        </p:tgtEl>
                                        <p:attrNameLst>
                                          <p:attrName>ppt_h</p:attrName>
                                        </p:attrNameLst>
                                      </p:cBhvr>
                                      <p:tavLst>
                                        <p:tav tm="0">
                                          <p:val>
                                            <p:fltVal val="0"/>
                                          </p:val>
                                        </p:tav>
                                        <p:tav tm="100000">
                                          <p:val>
                                            <p:strVal val="#ppt_h"/>
                                          </p:val>
                                        </p:tav>
                                      </p:tavLst>
                                    </p:anim>
                                    <p:anim calcmode="lin" valueType="num">
                                      <p:cBhvr>
                                        <p:cTn id="18" dur="500" fill="hold"/>
                                        <p:tgtEl>
                                          <p:spTgt spid="27650"/>
                                        </p:tgtEl>
                                        <p:attrNameLst>
                                          <p:attrName>style.rotation</p:attrName>
                                        </p:attrNameLst>
                                      </p:cBhvr>
                                      <p:tavLst>
                                        <p:tav tm="0">
                                          <p:val>
                                            <p:fltVal val="360"/>
                                          </p:val>
                                        </p:tav>
                                        <p:tav tm="100000">
                                          <p:val>
                                            <p:fltVal val="0"/>
                                          </p:val>
                                        </p:tav>
                                      </p:tavLst>
                                    </p:anim>
                                    <p:animEffect transition="in" filter="fade">
                                      <p:cBhvr>
                                        <p:cTn id="19" dur="500"/>
                                        <p:tgtEl>
                                          <p:spTgt spid="27650"/>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
                                            <p:bg/>
                                          </p:spTgt>
                                        </p:tgtEl>
                                        <p:attrNameLst>
                                          <p:attrName>style.visibility</p:attrName>
                                        </p:attrNameLst>
                                      </p:cBhvr>
                                      <p:to>
                                        <p:strVal val="visible"/>
                                      </p:to>
                                    </p:set>
                                    <p:anim calcmode="lin" valueType="num">
                                      <p:cBhvr>
                                        <p:cTn id="24" dur="1000" fill="hold"/>
                                        <p:tgtEl>
                                          <p:spTgt spid="3">
                                            <p:bg/>
                                          </p:spTgt>
                                        </p:tgtEl>
                                        <p:attrNameLst>
                                          <p:attrName>ppt_w</p:attrName>
                                        </p:attrNameLst>
                                      </p:cBhvr>
                                      <p:tavLst>
                                        <p:tav tm="0">
                                          <p:val>
                                            <p:strVal val="#ppt_w*0.70"/>
                                          </p:val>
                                        </p:tav>
                                        <p:tav tm="100000">
                                          <p:val>
                                            <p:strVal val="#ppt_w"/>
                                          </p:val>
                                        </p:tav>
                                      </p:tavLst>
                                    </p:anim>
                                    <p:anim calcmode="lin" valueType="num">
                                      <p:cBhvr>
                                        <p:cTn id="25" dur="1000" fill="hold"/>
                                        <p:tgtEl>
                                          <p:spTgt spid="3">
                                            <p:bg/>
                                          </p:spTgt>
                                        </p:tgtEl>
                                        <p:attrNameLst>
                                          <p:attrName>ppt_h</p:attrName>
                                        </p:attrNameLst>
                                      </p:cBhvr>
                                      <p:tavLst>
                                        <p:tav tm="0">
                                          <p:val>
                                            <p:strVal val="#ppt_h"/>
                                          </p:val>
                                        </p:tav>
                                        <p:tav tm="100000">
                                          <p:val>
                                            <p:strVal val="#ppt_h"/>
                                          </p:val>
                                        </p:tav>
                                      </p:tavLst>
                                    </p:anim>
                                    <p:animEffect transition="in" filter="fade">
                                      <p:cBhvr>
                                        <p:cTn id="26" dur="1000"/>
                                        <p:tgtEl>
                                          <p:spTgt spid="3">
                                            <p:bg/>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p:cTn id="3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 calcmode="lin" valueType="num">
                                      <p:cBhvr>
                                        <p:cTn id="3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1DFCFDB3-A593-4DD1-9DB4-9ADE228E646C}"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16</a:t>
            </a:fld>
            <a:endParaRPr lang="it-IT"/>
          </a:p>
        </p:txBody>
      </p:sp>
      <p:sp>
        <p:nvSpPr>
          <p:cNvPr id="9" name="Sottotitolo 8"/>
          <p:cNvSpPr>
            <a:spLocks noGrp="1"/>
          </p:cNvSpPr>
          <p:nvPr>
            <p:ph type="subTitle" idx="1"/>
          </p:nvPr>
        </p:nvSpPr>
        <p:spPr>
          <a:xfrm>
            <a:off x="1115616" y="1268760"/>
            <a:ext cx="7416824" cy="4320480"/>
          </a:xfrm>
        </p:spPr>
        <p:txBody>
          <a:bodyPr>
            <a:noAutofit/>
          </a:bodyPr>
          <a:lstStyle/>
          <a:p>
            <a:pPr marL="484632" indent="-457200" algn="just">
              <a:buAutoNum type="arabicPeriod"/>
            </a:pPr>
            <a:r>
              <a:rPr lang="it-IT" sz="2000" dirty="0" smtClean="0">
                <a:solidFill>
                  <a:schemeClr val="tx1"/>
                </a:solidFill>
              </a:rPr>
              <a:t>Quali sono i motivi che spingono un ragazzo a chiudersi nella sua stanza ed isolarsi da tutto il resto?</a:t>
            </a:r>
          </a:p>
          <a:p>
            <a:pPr marL="484632" indent="-457200" algn="just">
              <a:buAutoNum type="arabicPeriod"/>
            </a:pPr>
            <a:r>
              <a:rPr lang="it-IT" sz="2000" dirty="0" smtClean="0">
                <a:solidFill>
                  <a:schemeClr val="tx1"/>
                </a:solidFill>
              </a:rPr>
              <a:t>Quali sono le fasce di età maggiormente a rischio di “reclusione volontaria”? Quali sono i sintomi di disagio manifestati da un </a:t>
            </a:r>
            <a:r>
              <a:rPr lang="it-IT" sz="2000" dirty="0" err="1" smtClean="0">
                <a:solidFill>
                  <a:schemeClr val="tx1"/>
                </a:solidFill>
              </a:rPr>
              <a:t>hikikomori</a:t>
            </a:r>
            <a:r>
              <a:rPr lang="it-IT" sz="2000" dirty="0" smtClean="0">
                <a:solidFill>
                  <a:schemeClr val="tx1"/>
                </a:solidFill>
              </a:rPr>
              <a:t>? </a:t>
            </a:r>
          </a:p>
          <a:p>
            <a:pPr marL="484632" indent="-457200" algn="just">
              <a:buAutoNum type="arabicPeriod"/>
            </a:pPr>
            <a:r>
              <a:rPr lang="it-IT" sz="2000" dirty="0" smtClean="0">
                <a:solidFill>
                  <a:schemeClr val="tx1"/>
                </a:solidFill>
              </a:rPr>
              <a:t>La dipendenza da Internet e dai videogame sono la causa o la conseguenza dell’</a:t>
            </a:r>
            <a:r>
              <a:rPr lang="it-IT" sz="2000" dirty="0" err="1" smtClean="0">
                <a:solidFill>
                  <a:schemeClr val="tx1"/>
                </a:solidFill>
              </a:rPr>
              <a:t>hakikomori</a:t>
            </a:r>
            <a:r>
              <a:rPr lang="it-IT" sz="2000" dirty="0" smtClean="0">
                <a:solidFill>
                  <a:schemeClr val="tx1"/>
                </a:solidFill>
              </a:rPr>
              <a:t>? </a:t>
            </a:r>
          </a:p>
          <a:p>
            <a:pPr marL="484632" indent="-457200" algn="just">
              <a:buAutoNum type="arabicPeriod"/>
            </a:pPr>
            <a:r>
              <a:rPr lang="it-IT" sz="2000" dirty="0" smtClean="0">
                <a:solidFill>
                  <a:schemeClr val="tx1"/>
                </a:solidFill>
              </a:rPr>
              <a:t>Questi comportamenti giovanili di </a:t>
            </a:r>
            <a:r>
              <a:rPr lang="it-IT" sz="2000" dirty="0" err="1" smtClean="0">
                <a:solidFill>
                  <a:schemeClr val="tx1"/>
                </a:solidFill>
              </a:rPr>
              <a:t>autoreclusione</a:t>
            </a:r>
            <a:r>
              <a:rPr lang="it-IT" sz="2000" dirty="0" smtClean="0">
                <a:solidFill>
                  <a:schemeClr val="tx1"/>
                </a:solidFill>
              </a:rPr>
              <a:t> sono nati in Giappone e man mano si sono diffusi anche in America e in Europa.  Come giudichi il livello di conoscenza e di consapevolezza di questo fenomeno giovanile?</a:t>
            </a:r>
          </a:p>
          <a:p>
            <a:pPr marL="484632" indent="-457200" algn="just">
              <a:buAutoNum type="arabicPeriod"/>
            </a:pPr>
            <a:r>
              <a:rPr lang="it-IT" sz="2000" dirty="0" smtClean="0">
                <a:solidFill>
                  <a:schemeClr val="tx1"/>
                </a:solidFill>
              </a:rPr>
              <a:t>Quali sono gli strumenti e le opportunità per la famiglia di aiutare un giovane affetto da </a:t>
            </a:r>
            <a:r>
              <a:rPr lang="it-IT" sz="2000" dirty="0" err="1" smtClean="0">
                <a:solidFill>
                  <a:schemeClr val="tx1"/>
                </a:solidFill>
              </a:rPr>
              <a:t>hikikomori</a:t>
            </a:r>
            <a:r>
              <a:rPr lang="it-IT" sz="2000" dirty="0" smtClean="0">
                <a:solidFill>
                  <a:schemeClr val="tx1"/>
                </a:solidFill>
              </a:rPr>
              <a:t> e favorire il suo pieno recupero?</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4581128"/>
            <a:ext cx="7406640" cy="1440160"/>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Il termine </a:t>
            </a:r>
            <a:r>
              <a:rPr lang="it-IT" sz="1800" b="1" dirty="0" err="1" smtClean="0">
                <a:solidFill>
                  <a:srgbClr val="FF0000"/>
                </a:solidFill>
              </a:rPr>
              <a:t>hikikomori</a:t>
            </a:r>
            <a:r>
              <a:rPr lang="it-IT" sz="1800" b="1" dirty="0" smtClean="0">
                <a:solidFill>
                  <a:srgbClr val="FF0000"/>
                </a:solidFill>
              </a:rPr>
              <a:t> significa </a:t>
            </a:r>
            <a:r>
              <a:rPr lang="it-IT" sz="1800" dirty="0" smtClean="0"/>
              <a:t>“</a:t>
            </a:r>
            <a:r>
              <a:rPr lang="it-IT" sz="1800" b="1" dirty="0" smtClean="0"/>
              <a:t>stare in disparte, isolarsi</a:t>
            </a:r>
            <a:r>
              <a:rPr lang="it-IT" sz="1800" dirty="0" smtClean="0"/>
              <a:t>” e viene utilizzato per riferirsi a quei giovani che si rifiutano di uscire e di avere rapporti sociali, che passano intere giornate nella loro stanza leggendo, disegnando, giocando con i videogiochi e navigando su Internet, senza avere nessun contatto con il mondo esterno, molte  volte anche familiari inclusi.</a:t>
            </a:r>
            <a:endParaRPr lang="it-IT" sz="1800" dirty="0"/>
          </a:p>
        </p:txBody>
      </p:sp>
      <p:sp>
        <p:nvSpPr>
          <p:cNvPr id="6" name="Segnaposto data 5"/>
          <p:cNvSpPr>
            <a:spLocks noGrp="1"/>
          </p:cNvSpPr>
          <p:nvPr>
            <p:ph type="dt" sz="half" idx="10"/>
          </p:nvPr>
        </p:nvSpPr>
        <p:spPr/>
        <p:txBody>
          <a:bodyPr/>
          <a:lstStyle/>
          <a:p>
            <a:fld id="{E68F9419-5F65-466D-AF29-7239ABAA318B}"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2</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Il significato di </a:t>
            </a:r>
            <a:r>
              <a:rPr lang="it-IT" sz="2400" b="1" dirty="0" err="1" smtClean="0">
                <a:solidFill>
                  <a:srgbClr val="0070C0"/>
                </a:solidFill>
              </a:rPr>
              <a:t>hikikomori</a:t>
            </a:r>
            <a:endParaRPr lang="it-IT" sz="2400" b="1" dirty="0">
              <a:solidFill>
                <a:srgbClr val="0070C0"/>
              </a:solidFill>
            </a:endParaRPr>
          </a:p>
        </p:txBody>
      </p:sp>
      <p:pic>
        <p:nvPicPr>
          <p:cNvPr id="2050" name="Picture 2" descr="C:\Users\Master\Desktop\Hikikomori\h1.jpg"/>
          <p:cNvPicPr>
            <a:picLocks noChangeAspect="1" noChangeArrowheads="1"/>
          </p:cNvPicPr>
          <p:nvPr/>
        </p:nvPicPr>
        <p:blipFill>
          <a:blip r:embed="rId2" cstate="print"/>
          <a:srcRect/>
          <a:stretch>
            <a:fillRect/>
          </a:stretch>
        </p:blipFill>
        <p:spPr bwMode="auto">
          <a:xfrm>
            <a:off x="3419872" y="1772816"/>
            <a:ext cx="3327006" cy="252606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 calcmode="lin" valueType="num">
                                      <p:cBhvr>
                                        <p:cTn id="16" dur="500" fill="hold"/>
                                        <p:tgtEl>
                                          <p:spTgt spid="2050"/>
                                        </p:tgtEl>
                                        <p:attrNameLst>
                                          <p:attrName>ppt_w</p:attrName>
                                        </p:attrNameLst>
                                      </p:cBhvr>
                                      <p:tavLst>
                                        <p:tav tm="0">
                                          <p:val>
                                            <p:fltVal val="0"/>
                                          </p:val>
                                        </p:tav>
                                        <p:tav tm="100000">
                                          <p:val>
                                            <p:strVal val="#ppt_w"/>
                                          </p:val>
                                        </p:tav>
                                      </p:tavLst>
                                    </p:anim>
                                    <p:anim calcmode="lin" valueType="num">
                                      <p:cBhvr>
                                        <p:cTn id="17" dur="500" fill="hold"/>
                                        <p:tgtEl>
                                          <p:spTgt spid="2050"/>
                                        </p:tgtEl>
                                        <p:attrNameLst>
                                          <p:attrName>ppt_h</p:attrName>
                                        </p:attrNameLst>
                                      </p:cBhvr>
                                      <p:tavLst>
                                        <p:tav tm="0">
                                          <p:val>
                                            <p:fltVal val="0"/>
                                          </p:val>
                                        </p:tav>
                                        <p:tav tm="100000">
                                          <p:val>
                                            <p:strVal val="#ppt_h"/>
                                          </p:val>
                                        </p:tav>
                                      </p:tavLst>
                                    </p:anim>
                                    <p:anim calcmode="lin" valueType="num">
                                      <p:cBhvr>
                                        <p:cTn id="18" dur="500" fill="hold"/>
                                        <p:tgtEl>
                                          <p:spTgt spid="2050"/>
                                        </p:tgtEl>
                                        <p:attrNameLst>
                                          <p:attrName>style.rotation</p:attrName>
                                        </p:attrNameLst>
                                      </p:cBhvr>
                                      <p:tavLst>
                                        <p:tav tm="0">
                                          <p:val>
                                            <p:fltVal val="360"/>
                                          </p:val>
                                        </p:tav>
                                        <p:tav tm="100000">
                                          <p:val>
                                            <p:fltVal val="0"/>
                                          </p:val>
                                        </p:tav>
                                      </p:tavLst>
                                    </p:anim>
                                    <p:animEffect transition="in" filter="fade">
                                      <p:cBhvr>
                                        <p:cTn id="19" dur="500"/>
                                        <p:tgtEl>
                                          <p:spTgt spid="2050"/>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
                                            <p:bg/>
                                          </p:spTgt>
                                        </p:tgtEl>
                                        <p:attrNameLst>
                                          <p:attrName>style.visibility</p:attrName>
                                        </p:attrNameLst>
                                      </p:cBhvr>
                                      <p:to>
                                        <p:strVal val="visible"/>
                                      </p:to>
                                    </p:set>
                                    <p:anim calcmode="lin" valueType="num">
                                      <p:cBhvr>
                                        <p:cTn id="24" dur="1000" fill="hold"/>
                                        <p:tgtEl>
                                          <p:spTgt spid="3">
                                            <p:bg/>
                                          </p:spTgt>
                                        </p:tgtEl>
                                        <p:attrNameLst>
                                          <p:attrName>ppt_w</p:attrName>
                                        </p:attrNameLst>
                                      </p:cBhvr>
                                      <p:tavLst>
                                        <p:tav tm="0">
                                          <p:val>
                                            <p:strVal val="#ppt_w*0.70"/>
                                          </p:val>
                                        </p:tav>
                                        <p:tav tm="100000">
                                          <p:val>
                                            <p:strVal val="#ppt_w"/>
                                          </p:val>
                                        </p:tav>
                                      </p:tavLst>
                                    </p:anim>
                                    <p:anim calcmode="lin" valueType="num">
                                      <p:cBhvr>
                                        <p:cTn id="25" dur="1000" fill="hold"/>
                                        <p:tgtEl>
                                          <p:spTgt spid="3">
                                            <p:bg/>
                                          </p:spTgt>
                                        </p:tgtEl>
                                        <p:attrNameLst>
                                          <p:attrName>ppt_h</p:attrName>
                                        </p:attrNameLst>
                                      </p:cBhvr>
                                      <p:tavLst>
                                        <p:tav tm="0">
                                          <p:val>
                                            <p:strVal val="#ppt_h"/>
                                          </p:val>
                                        </p:tav>
                                        <p:tav tm="100000">
                                          <p:val>
                                            <p:strVal val="#ppt_h"/>
                                          </p:val>
                                        </p:tav>
                                      </p:tavLst>
                                    </p:anim>
                                    <p:animEffect transition="in" filter="fade">
                                      <p:cBhvr>
                                        <p:cTn id="26" dur="1000"/>
                                        <p:tgtEl>
                                          <p:spTgt spid="3">
                                            <p:bg/>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calcmode="lin" valueType="num">
                                      <p:cBhvr>
                                        <p:cTn id="3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403648" y="3861048"/>
            <a:ext cx="7406640" cy="2304256"/>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Si tratta di adolescenti o giovani adulti </a:t>
            </a:r>
            <a:r>
              <a:rPr lang="it-IT" sz="1800" dirty="0" smtClean="0"/>
              <a:t>che non riescono a reggere il peso delle comuni sfide della crescita, iniziano ad evitare sempre di più il mondo esterno, fino a rinchiudersi totalmente nella propria stanza e ad avere solo contatti virtuali, tramite i social network o i videogiochi.</a:t>
            </a:r>
          </a:p>
          <a:p>
            <a:pPr algn="just"/>
            <a:r>
              <a:rPr lang="it-IT" sz="1800" b="1" dirty="0" smtClean="0">
                <a:solidFill>
                  <a:srgbClr val="FF0000"/>
                </a:solidFill>
              </a:rPr>
              <a:t>Sebbene</a:t>
            </a:r>
            <a:r>
              <a:rPr lang="it-IT" sz="1800" dirty="0" smtClean="0"/>
              <a:t> non ci siano ancora delle stime specifiche nel nostro Paese, anche per la difficoltà con cui il fenomeno emerge e si arriva a chiedere aiuto, secondo </a:t>
            </a:r>
            <a:r>
              <a:rPr lang="it-IT" sz="1800" dirty="0" err="1" smtClean="0"/>
              <a:t>Hikikomori</a:t>
            </a:r>
            <a:r>
              <a:rPr lang="it-IT" sz="1800" dirty="0" smtClean="0"/>
              <a:t> Italia </a:t>
            </a:r>
            <a:r>
              <a:rPr lang="it-IT" sz="1800" b="1" dirty="0" smtClean="0"/>
              <a:t>(</a:t>
            </a:r>
            <a:r>
              <a:rPr lang="it-IT" sz="1800" b="1" dirty="0" smtClean="0">
                <a:hlinkClick r:id="rId2"/>
              </a:rPr>
              <a:t>http://www.hikikomoriitalia.it</a:t>
            </a:r>
            <a:r>
              <a:rPr lang="it-IT" sz="1800" dirty="0" smtClean="0">
                <a:hlinkClick r:id="rId2"/>
              </a:rPr>
              <a:t>/</a:t>
            </a:r>
            <a:r>
              <a:rPr lang="it-IT" sz="1800" b="1" dirty="0" smtClean="0"/>
              <a:t>)</a:t>
            </a:r>
            <a:r>
              <a:rPr lang="it-IT" sz="1800" dirty="0" smtClean="0"/>
              <a:t>, si potrebbe parlare di circa 100.000 casi.</a:t>
            </a:r>
            <a:endParaRPr lang="it-IT" sz="1800" dirty="0"/>
          </a:p>
        </p:txBody>
      </p:sp>
      <p:sp>
        <p:nvSpPr>
          <p:cNvPr id="6" name="Segnaposto data 5"/>
          <p:cNvSpPr>
            <a:spLocks noGrp="1"/>
          </p:cNvSpPr>
          <p:nvPr>
            <p:ph type="dt" sz="half" idx="10"/>
          </p:nvPr>
        </p:nvSpPr>
        <p:spPr/>
        <p:txBody>
          <a:bodyPr/>
          <a:lstStyle/>
          <a:p>
            <a:fld id="{04C840FB-46BD-4486-A52A-314F70589FC4}"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3</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Chi sono gli </a:t>
            </a:r>
            <a:r>
              <a:rPr lang="it-IT" sz="2400" b="1" dirty="0" err="1" smtClean="0">
                <a:solidFill>
                  <a:srgbClr val="0070C0"/>
                </a:solidFill>
              </a:rPr>
              <a:t>hikikomori</a:t>
            </a:r>
            <a:r>
              <a:rPr lang="it-IT" sz="2400" b="1" dirty="0" smtClean="0">
                <a:solidFill>
                  <a:srgbClr val="0070C0"/>
                </a:solidFill>
              </a:rPr>
              <a:t>?</a:t>
            </a:r>
            <a:endParaRPr lang="it-IT" sz="2400" b="1" dirty="0">
              <a:solidFill>
                <a:srgbClr val="0070C0"/>
              </a:solidFill>
            </a:endParaRPr>
          </a:p>
        </p:txBody>
      </p:sp>
      <p:pic>
        <p:nvPicPr>
          <p:cNvPr id="3074" name="Picture 2" descr="C:\Users\Master\Desktop\Hikikomori\h20.jpg"/>
          <p:cNvPicPr>
            <a:picLocks noChangeAspect="1" noChangeArrowheads="1"/>
          </p:cNvPicPr>
          <p:nvPr/>
        </p:nvPicPr>
        <p:blipFill>
          <a:blip r:embed="rId3" cstate="print"/>
          <a:srcRect/>
          <a:stretch>
            <a:fillRect/>
          </a:stretch>
        </p:blipFill>
        <p:spPr bwMode="auto">
          <a:xfrm>
            <a:off x="3563888" y="1772816"/>
            <a:ext cx="3163665" cy="18002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3074"/>
                                        </p:tgtEl>
                                        <p:attrNameLst>
                                          <p:attrName>style.visibility</p:attrName>
                                        </p:attrNameLst>
                                      </p:cBhvr>
                                      <p:to>
                                        <p:strVal val="visible"/>
                                      </p:to>
                                    </p:set>
                                    <p:anim calcmode="lin" valueType="num">
                                      <p:cBhvr>
                                        <p:cTn id="16" dur="500" fill="hold"/>
                                        <p:tgtEl>
                                          <p:spTgt spid="3074"/>
                                        </p:tgtEl>
                                        <p:attrNameLst>
                                          <p:attrName>ppt_w</p:attrName>
                                        </p:attrNameLst>
                                      </p:cBhvr>
                                      <p:tavLst>
                                        <p:tav tm="0">
                                          <p:val>
                                            <p:fltVal val="0"/>
                                          </p:val>
                                        </p:tav>
                                        <p:tav tm="100000">
                                          <p:val>
                                            <p:strVal val="#ppt_w"/>
                                          </p:val>
                                        </p:tav>
                                      </p:tavLst>
                                    </p:anim>
                                    <p:anim calcmode="lin" valueType="num">
                                      <p:cBhvr>
                                        <p:cTn id="17" dur="500" fill="hold"/>
                                        <p:tgtEl>
                                          <p:spTgt spid="3074"/>
                                        </p:tgtEl>
                                        <p:attrNameLst>
                                          <p:attrName>ppt_h</p:attrName>
                                        </p:attrNameLst>
                                      </p:cBhvr>
                                      <p:tavLst>
                                        <p:tav tm="0">
                                          <p:val>
                                            <p:fltVal val="0"/>
                                          </p:val>
                                        </p:tav>
                                        <p:tav tm="100000">
                                          <p:val>
                                            <p:strVal val="#ppt_h"/>
                                          </p:val>
                                        </p:tav>
                                      </p:tavLst>
                                    </p:anim>
                                    <p:anim calcmode="lin" valueType="num">
                                      <p:cBhvr>
                                        <p:cTn id="18" dur="500" fill="hold"/>
                                        <p:tgtEl>
                                          <p:spTgt spid="3074"/>
                                        </p:tgtEl>
                                        <p:attrNameLst>
                                          <p:attrName>style.rotation</p:attrName>
                                        </p:attrNameLst>
                                      </p:cBhvr>
                                      <p:tavLst>
                                        <p:tav tm="0">
                                          <p:val>
                                            <p:fltVal val="360"/>
                                          </p:val>
                                        </p:tav>
                                        <p:tav tm="100000">
                                          <p:val>
                                            <p:fltVal val="0"/>
                                          </p:val>
                                        </p:tav>
                                      </p:tavLst>
                                    </p:anim>
                                    <p:animEffect transition="in" filter="fade">
                                      <p:cBhvr>
                                        <p:cTn id="19" dur="500"/>
                                        <p:tgtEl>
                                          <p:spTgt spid="3074"/>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4464496"/>
          </a:xfrm>
          <a:solidFill>
            <a:schemeClr val="accent1">
              <a:lumMod val="20000"/>
              <a:lumOff val="80000"/>
            </a:schemeClr>
          </a:solidFill>
          <a:ln w="25400">
            <a:solidFill>
              <a:schemeClr val="accent1"/>
            </a:solidFill>
          </a:ln>
        </p:spPr>
        <p:txBody>
          <a:bodyPr>
            <a:noAutofit/>
          </a:bodyPr>
          <a:lstStyle/>
          <a:p>
            <a:pPr algn="just"/>
            <a:r>
              <a:rPr lang="it-IT" sz="1600" b="1" dirty="0" smtClean="0">
                <a:solidFill>
                  <a:srgbClr val="FF0000"/>
                </a:solidFill>
              </a:rPr>
              <a:t>I primi segnali </a:t>
            </a:r>
            <a:r>
              <a:rPr lang="it-IT" sz="1600" dirty="0" smtClean="0"/>
              <a:t>arrivano generalmente nel passaggio alla scuola superiore e al suo termine, momenti in cui il ragazzo deve confrontarsi con gli altri, deve affrontare nuove sfide, incontrare insegnanti e compagni di classe nuovi, oppure si trova a dover decidere del proprio futuro e dei propri progetti di vita.</a:t>
            </a:r>
          </a:p>
          <a:p>
            <a:pPr algn="just"/>
            <a:r>
              <a:rPr lang="it-IT" sz="1600" b="1" dirty="0" smtClean="0">
                <a:solidFill>
                  <a:srgbClr val="FF0000"/>
                </a:solidFill>
              </a:rPr>
              <a:t>Il primo segnale d’allarme </a:t>
            </a:r>
            <a:r>
              <a:rPr lang="it-IT" sz="1600" dirty="0" smtClean="0"/>
              <a:t>è rappresentato dal rifiuto sempre più sistematico di andare a scuola, da una graduale inversione del ritmo sonno-veglia, dall’abbandono delle attività sociali o che richiedono un contatto diretto con il mondo esterno e dalla preferenza per le attività solitarie.</a:t>
            </a:r>
          </a:p>
          <a:p>
            <a:pPr algn="just"/>
            <a:r>
              <a:rPr lang="it-IT" sz="1600" b="1" dirty="0" smtClean="0">
                <a:solidFill>
                  <a:srgbClr val="FF0000"/>
                </a:solidFill>
              </a:rPr>
              <a:t>Il ritiro sociale </a:t>
            </a:r>
            <a:r>
              <a:rPr lang="it-IT" sz="1600" dirty="0" smtClean="0"/>
              <a:t>può manifestarsi con uno spettro molto ampio, e solitamente in occidente è meno marcato, fino ai casi in cui si trascorre quasi la totalità del tempo chiusi nella propria stanza da letto, dove gli unici rapporti con l’esterno si hanno tramite gli strumenti tecnologici e il mondo virtuale che assumono una valenza positiva, in quanto strumento di compensazione.</a:t>
            </a:r>
          </a:p>
          <a:p>
            <a:pPr algn="just"/>
            <a:r>
              <a:rPr lang="it-IT" sz="1600" b="1" dirty="0" smtClean="0">
                <a:solidFill>
                  <a:srgbClr val="FF0000"/>
                </a:solidFill>
              </a:rPr>
              <a:t>Per questi giovani </a:t>
            </a:r>
            <a:r>
              <a:rPr lang="it-IT" sz="1600" dirty="0" smtClean="0"/>
              <a:t>non è facile esprimere quello che hanno dentro, quello che sentono e spesso i familiari, almeno inizialmente, fanno fatica ad accorgersi di quanto sia profondo il loro disagio, per cui finiscono col vivere una sofferenza silenziosa che sembra non avere altra via di uscita, se non quella dell’isolamento.</a:t>
            </a:r>
            <a:endParaRPr lang="it-IT" sz="1800" dirty="0"/>
          </a:p>
        </p:txBody>
      </p:sp>
      <p:sp>
        <p:nvSpPr>
          <p:cNvPr id="6" name="Segnaposto data 5"/>
          <p:cNvSpPr>
            <a:spLocks noGrp="1"/>
          </p:cNvSpPr>
          <p:nvPr>
            <p:ph type="dt" sz="half" idx="10"/>
          </p:nvPr>
        </p:nvSpPr>
        <p:spPr/>
        <p:txBody>
          <a:bodyPr/>
          <a:lstStyle/>
          <a:p>
            <a:fld id="{6B2397B4-97AE-43D2-943B-0049B751D4FB}"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4</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Quali sono i primi segnali di allarme?</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3600400"/>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L’</a:t>
            </a:r>
            <a:r>
              <a:rPr lang="it-IT" sz="1800" b="1" dirty="0" err="1" smtClean="0">
                <a:solidFill>
                  <a:srgbClr val="FF0000"/>
                </a:solidFill>
              </a:rPr>
              <a:t>hikikomori</a:t>
            </a:r>
            <a:r>
              <a:rPr lang="it-IT" sz="1800" b="1" dirty="0" smtClean="0">
                <a:solidFill>
                  <a:srgbClr val="FF0000"/>
                </a:solidFill>
              </a:rPr>
              <a:t> non è una scelta </a:t>
            </a:r>
            <a:r>
              <a:rPr lang="it-IT" sz="1800" dirty="0" smtClean="0"/>
              <a:t>ma una patologia vera e propria e bisogna fare attenzione a non scambiarla con altri tipi di disturbi, con il rischio di creare grande confusione intorno al fenomeno. </a:t>
            </a:r>
          </a:p>
          <a:p>
            <a:pPr algn="just"/>
            <a:r>
              <a:rPr lang="it-IT" sz="1800" b="1" dirty="0" smtClean="0">
                <a:solidFill>
                  <a:srgbClr val="FF0000"/>
                </a:solidFill>
              </a:rPr>
              <a:t>Spesso lo si confonde </a:t>
            </a:r>
            <a:r>
              <a:rPr lang="it-IT" sz="1800" dirty="0" smtClean="0"/>
              <a:t>con il disturbo d’ansia, con la depressione o la dipendenza da Internet e dai videogiochi, che semmai possono essere la conseguenza dell’isolamento.</a:t>
            </a:r>
          </a:p>
          <a:p>
            <a:pPr algn="just"/>
            <a:r>
              <a:rPr lang="it-IT" sz="1800" b="1" dirty="0" smtClean="0">
                <a:solidFill>
                  <a:srgbClr val="FF0000"/>
                </a:solidFill>
              </a:rPr>
              <a:t>Si tratta di una forma specifica di isolamento</a:t>
            </a:r>
            <a:r>
              <a:rPr lang="it-IT" sz="1800" dirty="0" smtClean="0"/>
              <a:t>, dove non esiste una sola causa, ma alla base sembra esserci una fragilità dei ragazzi, che provano dolore e disagio nel vivere le situazioni sociali. </a:t>
            </a:r>
          </a:p>
          <a:p>
            <a:pPr algn="just"/>
            <a:r>
              <a:rPr lang="it-IT" sz="1800" b="1" dirty="0" smtClean="0">
                <a:solidFill>
                  <a:srgbClr val="FF0000"/>
                </a:solidFill>
              </a:rPr>
              <a:t>Solitamente, sono ragazzi </a:t>
            </a:r>
            <a:r>
              <a:rPr lang="it-IT" sz="1800" dirty="0" smtClean="0"/>
              <a:t>particolarmente introversi e sensibili, che fanno fatica ad instaurare relazioni soddisfacenti e intime o a gestire situazioni di difficoltà e delusione; inoltre, possono presentare grandi difficoltà familiari.</a:t>
            </a:r>
          </a:p>
          <a:p>
            <a:pPr algn="just"/>
            <a:endParaRPr lang="it-IT" sz="1600" dirty="0"/>
          </a:p>
        </p:txBody>
      </p:sp>
      <p:sp>
        <p:nvSpPr>
          <p:cNvPr id="6" name="Segnaposto data 5"/>
          <p:cNvSpPr>
            <a:spLocks noGrp="1"/>
          </p:cNvSpPr>
          <p:nvPr>
            <p:ph type="dt" sz="half" idx="10"/>
          </p:nvPr>
        </p:nvSpPr>
        <p:spPr/>
        <p:txBody>
          <a:bodyPr/>
          <a:lstStyle/>
          <a:p>
            <a:fld id="{3B22AB54-DC15-463B-A758-A73300C6D5FE}"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5</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Come si manifesta l’</a:t>
            </a:r>
            <a:r>
              <a:rPr lang="it-IT" sz="2400" b="1" dirty="0" err="1" smtClean="0">
                <a:solidFill>
                  <a:srgbClr val="0070C0"/>
                </a:solidFill>
              </a:rPr>
              <a:t>hikikomori</a:t>
            </a:r>
            <a:r>
              <a:rPr lang="it-IT" sz="2400" b="1" dirty="0" smtClean="0">
                <a:solidFill>
                  <a:srgbClr val="0070C0"/>
                </a:solidFill>
              </a:rPr>
              <a:t>? (1)</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4104456"/>
          </a:xfrm>
          <a:solidFill>
            <a:schemeClr val="accent1">
              <a:lumMod val="20000"/>
              <a:lumOff val="80000"/>
            </a:schemeClr>
          </a:solidFill>
          <a:ln w="25400">
            <a:solidFill>
              <a:schemeClr val="accent1"/>
            </a:solidFill>
          </a:ln>
        </p:spPr>
        <p:txBody>
          <a:bodyPr>
            <a:noAutofit/>
          </a:bodyPr>
          <a:lstStyle/>
          <a:p>
            <a:pPr algn="just"/>
            <a:r>
              <a:rPr lang="it-IT" sz="1800" b="1" dirty="0" smtClean="0">
                <a:solidFill>
                  <a:srgbClr val="FF0000"/>
                </a:solidFill>
              </a:rPr>
              <a:t>Inoltre, </a:t>
            </a:r>
            <a:r>
              <a:rPr lang="it-IT" sz="1800" dirty="0" smtClean="0"/>
              <a:t>al di là del rendimento, spesso hanno difficoltà nell’ambiente scolastico che viene vissuto in modo particolarmente negativo per quel che riguarda le relazioni, tanto che molte volte hanno anche una storia di bullismo alle spalle. </a:t>
            </a:r>
          </a:p>
          <a:p>
            <a:pPr algn="just"/>
            <a:r>
              <a:rPr lang="it-IT" sz="1800" b="1" dirty="0" smtClean="0">
                <a:solidFill>
                  <a:srgbClr val="FF0000"/>
                </a:solidFill>
              </a:rPr>
              <a:t>Generalmente</a:t>
            </a:r>
            <a:r>
              <a:rPr lang="it-IT" sz="1800" dirty="0" smtClean="0"/>
              <a:t>, soffrono le pressioni sociali di dover aderire a certi ideali di perfezione, tanto sottolineati dai media, che provocano in ragazzi così fragili e con scarsa autostima, una demotivazione al confronto, fino al punto da arrivare a rifiutarlo totalmente.</a:t>
            </a:r>
          </a:p>
          <a:p>
            <a:pPr algn="just"/>
            <a:r>
              <a:rPr lang="it-IT" sz="1800" b="1" dirty="0" smtClean="0">
                <a:solidFill>
                  <a:srgbClr val="FF0000"/>
                </a:solidFill>
              </a:rPr>
              <a:t>L’isolamento per questi ragazzi</a:t>
            </a:r>
            <a:r>
              <a:rPr lang="it-IT" sz="1800" dirty="0" smtClean="0"/>
              <a:t>, dunque, è una strategia, una sorta di meccanismo di difesa che gli permette di non mettersi in gioco utilizzando il proprio corpo, perché provano vergogna a mostrarsi e ad esporsi, temono lo sguardo degli altri, soprattutto dei coetanei, così si ritirano in una clausura tecnologica, in cui le relazioni virtuali non necessitano di un’esposizione fisica per cui ci si può nascondere dietro un avatar.</a:t>
            </a:r>
          </a:p>
          <a:p>
            <a:pPr algn="just"/>
            <a:endParaRPr lang="it-IT" sz="1600" dirty="0"/>
          </a:p>
        </p:txBody>
      </p:sp>
      <p:sp>
        <p:nvSpPr>
          <p:cNvPr id="6" name="Segnaposto data 5"/>
          <p:cNvSpPr>
            <a:spLocks noGrp="1"/>
          </p:cNvSpPr>
          <p:nvPr>
            <p:ph type="dt" sz="half" idx="10"/>
          </p:nvPr>
        </p:nvSpPr>
        <p:spPr/>
        <p:txBody>
          <a:bodyPr/>
          <a:lstStyle/>
          <a:p>
            <a:fld id="{7241EDFD-98CA-4DB7-867E-A94438FA76AA}"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6</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a:r>
              <a:rPr lang="it-IT" sz="2400" b="1" dirty="0" smtClean="0">
                <a:solidFill>
                  <a:srgbClr val="0070C0"/>
                </a:solidFill>
              </a:rPr>
              <a:t>Come si manifesta l’</a:t>
            </a:r>
            <a:r>
              <a:rPr lang="it-IT" sz="2400" b="1" dirty="0" err="1" smtClean="0">
                <a:solidFill>
                  <a:srgbClr val="0070C0"/>
                </a:solidFill>
              </a:rPr>
              <a:t>hikikomori</a:t>
            </a:r>
            <a:r>
              <a:rPr lang="it-IT" sz="2400" b="1" dirty="0" smtClean="0">
                <a:solidFill>
                  <a:srgbClr val="0070C0"/>
                </a:solidFill>
              </a:rPr>
              <a:t>? (2)</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3312368"/>
          </a:xfrm>
          <a:solidFill>
            <a:schemeClr val="accent1">
              <a:lumMod val="20000"/>
              <a:lumOff val="80000"/>
            </a:schemeClr>
          </a:solidFill>
          <a:ln w="25400">
            <a:solidFill>
              <a:schemeClr val="accent1"/>
            </a:solidFill>
          </a:ln>
        </p:spPr>
        <p:txBody>
          <a:bodyPr>
            <a:noAutofit/>
          </a:bodyPr>
          <a:lstStyle/>
          <a:p>
            <a:pPr algn="just" fontAlgn="base"/>
            <a:r>
              <a:rPr lang="it-IT" sz="1800" b="1" dirty="0" smtClean="0">
                <a:solidFill>
                  <a:srgbClr val="FF0000"/>
                </a:solidFill>
              </a:rPr>
              <a:t>Chi sono gli adolescenti a rischio? </a:t>
            </a:r>
            <a:r>
              <a:rPr lang="it-IT" sz="1800" dirty="0" smtClean="0"/>
              <a:t>Si può facilmente cadere nell’errore di credere che siano solo ex bambini viziati e non abituati alle frustrazioni. Non sempre alle spalle dei ritirati sociali ci sono genitori che le danno tutte vinte. </a:t>
            </a:r>
          </a:p>
          <a:p>
            <a:pPr algn="just" fontAlgn="base"/>
            <a:r>
              <a:rPr lang="it-IT" sz="1800" b="1" dirty="0" smtClean="0">
                <a:solidFill>
                  <a:srgbClr val="FF0000"/>
                </a:solidFill>
              </a:rPr>
              <a:t>Piuttosto, invece, questi ragazzi crescono </a:t>
            </a:r>
            <a:r>
              <a:rPr lang="it-IT" sz="1800" dirty="0" smtClean="0"/>
              <a:t>spesso in un clima di alte aspettative, perché non di rado sono anche talentuosi. Tutti si attendono grandi cose da loro, che però non si sentono all’altezza. </a:t>
            </a:r>
          </a:p>
          <a:p>
            <a:pPr algn="just" fontAlgn="base"/>
            <a:r>
              <a:rPr lang="it-IT" sz="1800" b="1" dirty="0" smtClean="0">
                <a:solidFill>
                  <a:srgbClr val="FF0000"/>
                </a:solidFill>
              </a:rPr>
              <a:t>Così alcuni </a:t>
            </a:r>
            <a:r>
              <a:rPr lang="it-IT" sz="1800" dirty="0" smtClean="0"/>
              <a:t>chiudono la partita molto presto: abituati ad andare bene si ritrovano a non funzionare e allora, per vergogna, si rifugiano in una stanza. </a:t>
            </a:r>
          </a:p>
          <a:p>
            <a:pPr algn="just" fontAlgn="base"/>
            <a:r>
              <a:rPr lang="it-IT" sz="1800" b="1" dirty="0" smtClean="0">
                <a:solidFill>
                  <a:srgbClr val="FF0000"/>
                </a:solidFill>
              </a:rPr>
              <a:t>Posti di fronte alle comuni sfide </a:t>
            </a:r>
            <a:r>
              <a:rPr lang="it-IT" sz="1800" dirty="0" smtClean="0"/>
              <a:t>della crescita scelgono di evitare il mondo esterno e si </a:t>
            </a:r>
            <a:r>
              <a:rPr lang="it-IT" sz="1800" dirty="0" err="1" smtClean="0"/>
              <a:t>autorecludono</a:t>
            </a:r>
            <a:r>
              <a:rPr lang="it-IT" sz="1800" dirty="0" smtClean="0"/>
              <a:t> nella propria camera, dove i contatti sono limitati all’universo virtuale, con i videogiochi e i social network. </a:t>
            </a:r>
          </a:p>
          <a:p>
            <a:pPr algn="just"/>
            <a:endParaRPr lang="it-IT" sz="1600" dirty="0"/>
          </a:p>
        </p:txBody>
      </p:sp>
      <p:sp>
        <p:nvSpPr>
          <p:cNvPr id="6" name="Segnaposto data 5"/>
          <p:cNvSpPr>
            <a:spLocks noGrp="1"/>
          </p:cNvSpPr>
          <p:nvPr>
            <p:ph type="dt" sz="half" idx="10"/>
          </p:nvPr>
        </p:nvSpPr>
        <p:spPr/>
        <p:txBody>
          <a:bodyPr/>
          <a:lstStyle/>
          <a:p>
            <a:fld id="{77EDAEC4-F37A-4031-B62D-EF8A9AD63476}"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7</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fontAlgn="base"/>
            <a:r>
              <a:rPr lang="it-IT" sz="2400" b="1" dirty="0" smtClean="0">
                <a:solidFill>
                  <a:srgbClr val="0070C0"/>
                </a:solidFill>
              </a:rPr>
              <a:t>L’identikit degli adolescenti a rischio (1)</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3888432"/>
          </a:xfrm>
          <a:solidFill>
            <a:schemeClr val="accent1">
              <a:lumMod val="20000"/>
              <a:lumOff val="80000"/>
            </a:schemeClr>
          </a:solidFill>
          <a:ln w="25400">
            <a:solidFill>
              <a:schemeClr val="accent1"/>
            </a:solidFill>
          </a:ln>
        </p:spPr>
        <p:txBody>
          <a:bodyPr>
            <a:noAutofit/>
          </a:bodyPr>
          <a:lstStyle/>
          <a:p>
            <a:pPr algn="just" fontAlgn="base"/>
            <a:r>
              <a:rPr lang="it-IT" sz="1800" b="1" dirty="0" smtClean="0">
                <a:solidFill>
                  <a:srgbClr val="FF0000"/>
                </a:solidFill>
              </a:rPr>
              <a:t>Tagliati i ponti </a:t>
            </a:r>
            <a:r>
              <a:rPr lang="it-IT" sz="1800" dirty="0" smtClean="0"/>
              <a:t>con il mondo che sta fuori, gli </a:t>
            </a:r>
            <a:r>
              <a:rPr lang="it-IT" sz="1800" dirty="0" err="1" smtClean="0"/>
              <a:t>hikikomori</a:t>
            </a:r>
            <a:r>
              <a:rPr lang="it-IT" sz="1800" dirty="0" smtClean="0"/>
              <a:t> si rifugiano in un universo parallelo attraverso la Rete, grazie alla quale è possibile costruire legami senza mettere in gioco la propria fisicità: su Internet è tutto virtuale, nessuno si aspetta nulla ed è facile crearsi una vita fuori dalla vita. </a:t>
            </a:r>
          </a:p>
          <a:p>
            <a:pPr algn="just" fontAlgn="base"/>
            <a:r>
              <a:rPr lang="it-IT" sz="1800" b="1" dirty="0" smtClean="0">
                <a:solidFill>
                  <a:srgbClr val="FF0000"/>
                </a:solidFill>
              </a:rPr>
              <a:t>Ma la Rete</a:t>
            </a:r>
            <a:r>
              <a:rPr lang="it-IT" sz="1800" dirty="0" smtClean="0"/>
              <a:t>, pur messa sotto accusa, può talvolta rappresentare anche la chiave che permette ai “ritirati” di tornare nel mondo, quello reale, di restare in contatto con i coetanei.</a:t>
            </a:r>
          </a:p>
          <a:p>
            <a:pPr algn="just" fontAlgn="base"/>
            <a:r>
              <a:rPr lang="it-IT" sz="1800" b="1" dirty="0" smtClean="0">
                <a:solidFill>
                  <a:srgbClr val="FF0000"/>
                </a:solidFill>
              </a:rPr>
              <a:t>Tanto più questi ragazzi si vergognano </a:t>
            </a:r>
            <a:r>
              <a:rPr lang="it-IT" sz="1800" dirty="0" smtClean="0"/>
              <a:t>da un punto di vista virile, tanto più si allenano online e diventano bravissimi nei videogiochi di competizione. </a:t>
            </a:r>
          </a:p>
          <a:p>
            <a:pPr algn="just" fontAlgn="base"/>
            <a:r>
              <a:rPr lang="it-IT" sz="1800" b="1" dirty="0" smtClean="0">
                <a:solidFill>
                  <a:srgbClr val="FF0000"/>
                </a:solidFill>
              </a:rPr>
              <a:t>Con l’allenamento in Rete </a:t>
            </a:r>
            <a:r>
              <a:rPr lang="it-IT" sz="1800" dirty="0" smtClean="0"/>
              <a:t>inizia una sorta di riabilitazione. Iniziano in modalità offline poi, acquisendo sicurezza compaiono online e lì tornano a creare il gruppo dei maschi rigorosamente virtuale, dove riescono a farsi accettare e talvolta anche a diventare leader. </a:t>
            </a:r>
            <a:endParaRPr lang="it-IT" sz="1600" dirty="0"/>
          </a:p>
        </p:txBody>
      </p:sp>
      <p:sp>
        <p:nvSpPr>
          <p:cNvPr id="6" name="Segnaposto data 5"/>
          <p:cNvSpPr>
            <a:spLocks noGrp="1"/>
          </p:cNvSpPr>
          <p:nvPr>
            <p:ph type="dt" sz="half" idx="10"/>
          </p:nvPr>
        </p:nvSpPr>
        <p:spPr/>
        <p:txBody>
          <a:bodyPr/>
          <a:lstStyle/>
          <a:p>
            <a:fld id="{C547641A-E5CB-421B-9F99-253619A38DD4}"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8</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fontAlgn="base"/>
            <a:r>
              <a:rPr lang="it-IT" sz="2400" b="1" dirty="0" smtClean="0">
                <a:solidFill>
                  <a:srgbClr val="0070C0"/>
                </a:solidFill>
              </a:rPr>
              <a:t>L’identikit degli adolescenti a rischio (2)</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332656"/>
            <a:ext cx="7406640" cy="980870"/>
          </a:xfrm>
        </p:spPr>
        <p:txBody>
          <a:bodyPr>
            <a:normAutofit fontScale="90000"/>
          </a:bodyPr>
          <a:lstStyle/>
          <a:p>
            <a:pPr algn="ctr"/>
            <a:r>
              <a:rPr lang="it-IT" sz="7200" dirty="0" err="1" smtClean="0"/>
              <a:t>Hikikomori</a:t>
            </a:r>
            <a:endParaRPr lang="it-IT" sz="7200" dirty="0"/>
          </a:p>
        </p:txBody>
      </p:sp>
      <p:sp>
        <p:nvSpPr>
          <p:cNvPr id="3" name="Sottotitolo 2"/>
          <p:cNvSpPr>
            <a:spLocks noGrp="1"/>
          </p:cNvSpPr>
          <p:nvPr>
            <p:ph type="subTitle" idx="1"/>
          </p:nvPr>
        </p:nvSpPr>
        <p:spPr>
          <a:xfrm>
            <a:off x="1331640" y="1772816"/>
            <a:ext cx="7406640" cy="2664296"/>
          </a:xfrm>
          <a:solidFill>
            <a:schemeClr val="accent1">
              <a:lumMod val="20000"/>
              <a:lumOff val="80000"/>
            </a:schemeClr>
          </a:solidFill>
          <a:ln w="25400">
            <a:solidFill>
              <a:schemeClr val="accent1"/>
            </a:solidFill>
          </a:ln>
        </p:spPr>
        <p:txBody>
          <a:bodyPr>
            <a:noAutofit/>
          </a:bodyPr>
          <a:lstStyle/>
          <a:p>
            <a:pPr algn="just" fontAlgn="base"/>
            <a:r>
              <a:rPr lang="it-IT" sz="1800" b="1" dirty="0" smtClean="0">
                <a:solidFill>
                  <a:srgbClr val="FF0000"/>
                </a:solidFill>
              </a:rPr>
              <a:t>Si addestrano </a:t>
            </a:r>
            <a:r>
              <a:rPr lang="it-IT" sz="1800" dirty="0" smtClean="0"/>
              <a:t>ad assumere codici maschili, qualcuno si crea anche una mini palestra in casa. I partecipanti a questi gruppi decidono magari poi di incontrarsi all’esterno e inizia così la rinascita. </a:t>
            </a:r>
          </a:p>
          <a:p>
            <a:pPr algn="just" fontAlgn="base"/>
            <a:r>
              <a:rPr lang="it-IT" sz="1800" b="1" dirty="0" smtClean="0">
                <a:solidFill>
                  <a:srgbClr val="FF0000"/>
                </a:solidFill>
              </a:rPr>
              <a:t>Naturalmente</a:t>
            </a:r>
            <a:r>
              <a:rPr lang="it-IT" sz="1800" dirty="0" smtClean="0"/>
              <a:t> è sempre una questione di misura e gli adulti devono vigilare e accettare il ritiro come una fase transitoria, senza forzare mai i tempi. </a:t>
            </a:r>
          </a:p>
          <a:p>
            <a:pPr algn="just" fontAlgn="base"/>
            <a:r>
              <a:rPr lang="it-IT" sz="1800" b="1" dirty="0" smtClean="0">
                <a:solidFill>
                  <a:srgbClr val="FF0000"/>
                </a:solidFill>
              </a:rPr>
              <a:t>Il ragazzo non va costretto </a:t>
            </a:r>
            <a:r>
              <a:rPr lang="it-IT" sz="1800" dirty="0" smtClean="0"/>
              <a:t>a uscire se non si sente pronto, perché vivrebbe un’esperienza di mortificazione troppo forte. In famiglia l’aiuto principale più che dai genitori arriva dai fratelli, che non vedono “l’isolato” come una persona male. </a:t>
            </a:r>
          </a:p>
          <a:p>
            <a:pPr algn="just"/>
            <a:endParaRPr lang="it-IT" sz="1600" dirty="0"/>
          </a:p>
        </p:txBody>
      </p:sp>
      <p:sp>
        <p:nvSpPr>
          <p:cNvPr id="6" name="Segnaposto data 5"/>
          <p:cNvSpPr>
            <a:spLocks noGrp="1"/>
          </p:cNvSpPr>
          <p:nvPr>
            <p:ph type="dt" sz="half" idx="10"/>
          </p:nvPr>
        </p:nvSpPr>
        <p:spPr/>
        <p:txBody>
          <a:bodyPr/>
          <a:lstStyle/>
          <a:p>
            <a:fld id="{66D9A153-B912-4808-B474-9D892FBEA527}" type="datetime1">
              <a:rPr lang="it-IT" smtClean="0"/>
              <a:pPr/>
              <a:t>23/12/2019</a:t>
            </a:fld>
            <a:endParaRPr lang="it-IT"/>
          </a:p>
        </p:txBody>
      </p:sp>
      <p:sp>
        <p:nvSpPr>
          <p:cNvPr id="7" name="Segnaposto numero diapositiva 6"/>
          <p:cNvSpPr>
            <a:spLocks noGrp="1"/>
          </p:cNvSpPr>
          <p:nvPr>
            <p:ph type="sldNum" sz="quarter" idx="12"/>
          </p:nvPr>
        </p:nvSpPr>
        <p:spPr/>
        <p:txBody>
          <a:bodyPr/>
          <a:lstStyle/>
          <a:p>
            <a:fld id="{95C12B61-D6CD-4692-8C3A-0D95D0377F02}" type="slidenum">
              <a:rPr lang="it-IT" smtClean="0"/>
              <a:pPr/>
              <a:t>9</a:t>
            </a:fld>
            <a:endParaRPr lang="it-IT"/>
          </a:p>
        </p:txBody>
      </p:sp>
      <p:sp>
        <p:nvSpPr>
          <p:cNvPr id="9" name="CasellaDiTesto 8"/>
          <p:cNvSpPr txBox="1"/>
          <p:nvPr/>
        </p:nvSpPr>
        <p:spPr>
          <a:xfrm>
            <a:off x="1763688" y="1268760"/>
            <a:ext cx="6768752" cy="461665"/>
          </a:xfrm>
          <a:prstGeom prst="rect">
            <a:avLst/>
          </a:prstGeom>
          <a:noFill/>
        </p:spPr>
        <p:txBody>
          <a:bodyPr wrap="square" rtlCol="0">
            <a:spAutoFit/>
          </a:bodyPr>
          <a:lstStyle/>
          <a:p>
            <a:pPr algn="ctr" fontAlgn="base"/>
            <a:r>
              <a:rPr lang="it-IT" sz="2400" b="1" dirty="0" smtClean="0">
                <a:solidFill>
                  <a:srgbClr val="0070C0"/>
                </a:solidFill>
              </a:rPr>
              <a:t>L’identikit degli adolescenti a rischio (3)</a:t>
            </a:r>
            <a:endParaRPr lang="it-IT" sz="2400" b="1" dirty="0">
              <a:solidFill>
                <a:srgbClr val="0070C0"/>
              </a:solidFill>
            </a:endParaRPr>
          </a:p>
        </p:txBody>
      </p:sp>
      <p:pic>
        <p:nvPicPr>
          <p:cNvPr id="4098" name="Picture 2" descr="C:\Users\Master\Desktop\Hikikomori\h23.jpg"/>
          <p:cNvPicPr>
            <a:picLocks noChangeAspect="1" noChangeArrowheads="1"/>
          </p:cNvPicPr>
          <p:nvPr/>
        </p:nvPicPr>
        <p:blipFill>
          <a:blip r:embed="rId2" cstate="print"/>
          <a:srcRect/>
          <a:stretch>
            <a:fillRect/>
          </a:stretch>
        </p:blipFill>
        <p:spPr bwMode="auto">
          <a:xfrm>
            <a:off x="3059832" y="4581128"/>
            <a:ext cx="3744416"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4098"/>
                                        </p:tgtEl>
                                        <p:attrNameLst>
                                          <p:attrName>style.visibility</p:attrName>
                                        </p:attrNameLst>
                                      </p:cBhvr>
                                      <p:to>
                                        <p:strVal val="visible"/>
                                      </p:to>
                                    </p:set>
                                    <p:anim calcmode="lin" valueType="num">
                                      <p:cBhvr>
                                        <p:cTn id="16" dur="500" fill="hold"/>
                                        <p:tgtEl>
                                          <p:spTgt spid="4098"/>
                                        </p:tgtEl>
                                        <p:attrNameLst>
                                          <p:attrName>ppt_w</p:attrName>
                                        </p:attrNameLst>
                                      </p:cBhvr>
                                      <p:tavLst>
                                        <p:tav tm="0">
                                          <p:val>
                                            <p:fltVal val="0"/>
                                          </p:val>
                                        </p:tav>
                                        <p:tav tm="100000">
                                          <p:val>
                                            <p:strVal val="#ppt_w"/>
                                          </p:val>
                                        </p:tav>
                                      </p:tavLst>
                                    </p:anim>
                                    <p:anim calcmode="lin" valueType="num">
                                      <p:cBhvr>
                                        <p:cTn id="17" dur="500" fill="hold"/>
                                        <p:tgtEl>
                                          <p:spTgt spid="4098"/>
                                        </p:tgtEl>
                                        <p:attrNameLst>
                                          <p:attrName>ppt_h</p:attrName>
                                        </p:attrNameLst>
                                      </p:cBhvr>
                                      <p:tavLst>
                                        <p:tav tm="0">
                                          <p:val>
                                            <p:fltVal val="0"/>
                                          </p:val>
                                        </p:tav>
                                        <p:tav tm="100000">
                                          <p:val>
                                            <p:strVal val="#ppt_h"/>
                                          </p:val>
                                        </p:tav>
                                      </p:tavLst>
                                    </p:anim>
                                    <p:anim calcmode="lin" valueType="num">
                                      <p:cBhvr>
                                        <p:cTn id="18" dur="500" fill="hold"/>
                                        <p:tgtEl>
                                          <p:spTgt spid="4098"/>
                                        </p:tgtEl>
                                        <p:attrNameLst>
                                          <p:attrName>style.rotation</p:attrName>
                                        </p:attrNameLst>
                                      </p:cBhvr>
                                      <p:tavLst>
                                        <p:tav tm="0">
                                          <p:val>
                                            <p:fltVal val="360"/>
                                          </p:val>
                                        </p:tav>
                                        <p:tav tm="100000">
                                          <p:val>
                                            <p:fltVal val="0"/>
                                          </p:val>
                                        </p:tav>
                                      </p:tavLst>
                                    </p:anim>
                                    <p:animEffect transition="in" filter="fade">
                                      <p:cBhvr>
                                        <p:cTn id="19" dur="500"/>
                                        <p:tgtEl>
                                          <p:spTgt spid="4098"/>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 calcmode="lin" valueType="num">
                                      <p:cBhvr>
                                        <p:cTn id="3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3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419</TotalTime>
  <Words>1689</Words>
  <Application>Microsoft Office PowerPoint</Application>
  <PresentationFormat>Presentazione su schermo (4:3)</PresentationFormat>
  <Paragraphs>113</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Solstizio</vt:lpstr>
      <vt:lpstr>Hikikomori</vt:lpstr>
      <vt:lpstr>Hikikomori</vt:lpstr>
      <vt:lpstr>Hikikomori</vt:lpstr>
      <vt:lpstr>Hikikomori</vt:lpstr>
      <vt:lpstr>Hikikomori</vt:lpstr>
      <vt:lpstr>Hikikomori</vt:lpstr>
      <vt:lpstr>Hikikomori</vt:lpstr>
      <vt:lpstr>Hikikomori</vt:lpstr>
      <vt:lpstr>Hikikomori</vt:lpstr>
      <vt:lpstr>Hikikomori</vt:lpstr>
      <vt:lpstr>Hikikomori</vt:lpstr>
      <vt:lpstr>Hikikomori</vt:lpstr>
      <vt:lpstr>Hikikomori</vt:lpstr>
      <vt:lpstr>Hikikomori</vt:lpstr>
      <vt:lpstr>Hikikomori</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Hikikomori</dc:title>
  <dc:creator>Francesco Cannizzaro</dc:creator>
  <cp:lastModifiedBy>Master</cp:lastModifiedBy>
  <cp:revision>51</cp:revision>
  <dcterms:created xsi:type="dcterms:W3CDTF">2019-05-06T08:53:45Z</dcterms:created>
  <dcterms:modified xsi:type="dcterms:W3CDTF">2019-12-23T17:19:52Z</dcterms:modified>
</cp:coreProperties>
</file>